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82" r:id="rId11"/>
    <p:sldId id="265" r:id="rId13"/>
    <p:sldId id="266" r:id="rId14"/>
    <p:sldId id="273" r:id="rId15"/>
    <p:sldId id="271" r:id="rId16"/>
    <p:sldId id="270" r:id="rId17"/>
    <p:sldId id="269" r:id="rId18"/>
    <p:sldId id="272" r:id="rId19"/>
    <p:sldId id="276" r:id="rId20"/>
    <p:sldId id="283" r:id="rId21"/>
    <p:sldId id="281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7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50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>
        <p:scale>
          <a:sx n="60" d="100"/>
          <a:sy n="60" d="100"/>
        </p:scale>
        <p:origin x="348" y="576"/>
      </p:cViewPr>
      <p:guideLst>
        <p:guide pos="416"/>
        <p:guide pos="7256"/>
        <p:guide orient="horz" pos="647"/>
        <p:guide orient="horz" pos="712"/>
        <p:guide orient="horz" pos="3950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matchingName="Title Slide">
  <p:cSld name="Title Slide">
    <p:bg>
      <p:bgPr>
        <a:gradFill flip="none" rotWithShape="1"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0" y="1028700"/>
            <a:ext cx="12192000" cy="5373408"/>
            <a:chOff x="0" y="1028700"/>
            <a:chExt cx="12192000" cy="537340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/>
            <a:srcRect l="1974" t="29759" b="22962"/>
            <a:stretch>
              <a:fillRect/>
            </a:stretch>
          </p:blipFill>
          <p:spPr>
            <a:xfrm>
              <a:off x="0" y="3096873"/>
              <a:ext cx="12192000" cy="3305235"/>
            </a:xfrm>
            <a:prstGeom prst="rect">
              <a:avLst/>
            </a:prstGeom>
          </p:spPr>
        </p:pic>
        <p:grpSp>
          <p:nvGrpSpPr>
            <p:cNvPr id="27" name="组合 26"/>
            <p:cNvGrpSpPr>
              <a:grpSpLocks noChangeAspect="1"/>
            </p:cNvGrpSpPr>
            <p:nvPr/>
          </p:nvGrpSpPr>
          <p:grpSpPr>
            <a:xfrm>
              <a:off x="733260" y="3244983"/>
              <a:ext cx="540000" cy="540000"/>
              <a:chOff x="666750" y="4833937"/>
              <a:chExt cx="562840" cy="562840"/>
            </a:xfrm>
            <a:gradFill flip="none" rotWithShape="1">
              <a:gsLst>
                <a:gs pos="3000">
                  <a:schemeClr val="tx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666750" y="4833937"/>
                <a:ext cx="562840" cy="562840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80000">
                    <a:schemeClr val="accent1"/>
                  </a:gs>
                </a:gsLst>
                <a:lin ang="2700000" scaled="1"/>
              </a:gradFill>
              <a:ln w="0">
                <a:noFill/>
              </a:ln>
              <a:effectLst>
                <a:outerShdw blurRad="254000" dist="127000" dir="2700000" algn="tl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 dirty="0"/>
              </a:p>
            </p:txBody>
          </p:sp>
          <p:sp>
            <p:nvSpPr>
              <p:cNvPr id="30" name="任意多边形 29"/>
              <p:cNvSpPr>
                <a:spLocks noChangeAspect="1"/>
              </p:cNvSpPr>
              <p:nvPr/>
            </p:nvSpPr>
            <p:spPr>
              <a:xfrm>
                <a:off x="840775" y="4989358"/>
                <a:ext cx="214791" cy="252000"/>
              </a:xfrm>
              <a:custGeom>
                <a:avLst/>
                <a:gdLst>
                  <a:gd name="T0" fmla="*/ 481 w 481"/>
                  <a:gd name="T1" fmla="*/ 443 h 565"/>
                  <a:gd name="T2" fmla="*/ 479 w 481"/>
                  <a:gd name="T3" fmla="*/ 449 h 565"/>
                  <a:gd name="T4" fmla="*/ 274 w 481"/>
                  <a:gd name="T5" fmla="*/ 565 h 565"/>
                  <a:gd name="T6" fmla="*/ 273 w 481"/>
                  <a:gd name="T7" fmla="*/ 565 h 565"/>
                  <a:gd name="T8" fmla="*/ 269 w 481"/>
                  <a:gd name="T9" fmla="*/ 563 h 565"/>
                  <a:gd name="T10" fmla="*/ 267 w 481"/>
                  <a:gd name="T11" fmla="*/ 558 h 565"/>
                  <a:gd name="T12" fmla="*/ 286 w 481"/>
                  <a:gd name="T13" fmla="*/ 370 h 565"/>
                  <a:gd name="T14" fmla="*/ 283 w 481"/>
                  <a:gd name="T15" fmla="*/ 375 h 565"/>
                  <a:gd name="T16" fmla="*/ 280 w 481"/>
                  <a:gd name="T17" fmla="*/ 376 h 565"/>
                  <a:gd name="T18" fmla="*/ 277 w 481"/>
                  <a:gd name="T19" fmla="*/ 375 h 565"/>
                  <a:gd name="T20" fmla="*/ 260 w 481"/>
                  <a:gd name="T21" fmla="*/ 365 h 565"/>
                  <a:gd name="T22" fmla="*/ 222 w 481"/>
                  <a:gd name="T23" fmla="*/ 365 h 565"/>
                  <a:gd name="T24" fmla="*/ 204 w 481"/>
                  <a:gd name="T25" fmla="*/ 375 h 565"/>
                  <a:gd name="T26" fmla="*/ 198 w 481"/>
                  <a:gd name="T27" fmla="*/ 375 h 565"/>
                  <a:gd name="T28" fmla="*/ 195 w 481"/>
                  <a:gd name="T29" fmla="*/ 370 h 565"/>
                  <a:gd name="T30" fmla="*/ 214 w 481"/>
                  <a:gd name="T31" fmla="*/ 558 h 565"/>
                  <a:gd name="T32" fmla="*/ 212 w 481"/>
                  <a:gd name="T33" fmla="*/ 563 h 565"/>
                  <a:gd name="T34" fmla="*/ 208 w 481"/>
                  <a:gd name="T35" fmla="*/ 565 h 565"/>
                  <a:gd name="T36" fmla="*/ 207 w 481"/>
                  <a:gd name="T37" fmla="*/ 565 h 565"/>
                  <a:gd name="T38" fmla="*/ 2 w 481"/>
                  <a:gd name="T39" fmla="*/ 449 h 565"/>
                  <a:gd name="T40" fmla="*/ 0 w 481"/>
                  <a:gd name="T41" fmla="*/ 443 h 565"/>
                  <a:gd name="T42" fmla="*/ 118 w 481"/>
                  <a:gd name="T43" fmla="*/ 262 h 565"/>
                  <a:gd name="T44" fmla="*/ 126 w 481"/>
                  <a:gd name="T45" fmla="*/ 263 h 565"/>
                  <a:gd name="T46" fmla="*/ 184 w 481"/>
                  <a:gd name="T47" fmla="*/ 301 h 565"/>
                  <a:gd name="T48" fmla="*/ 188 w 481"/>
                  <a:gd name="T49" fmla="*/ 307 h 565"/>
                  <a:gd name="T50" fmla="*/ 194 w 481"/>
                  <a:gd name="T51" fmla="*/ 368 h 565"/>
                  <a:gd name="T52" fmla="*/ 194 w 481"/>
                  <a:gd name="T53" fmla="*/ 324 h 565"/>
                  <a:gd name="T54" fmla="*/ 198 w 481"/>
                  <a:gd name="T55" fmla="*/ 318 h 565"/>
                  <a:gd name="T56" fmla="*/ 204 w 481"/>
                  <a:gd name="T57" fmla="*/ 318 h 565"/>
                  <a:gd name="T58" fmla="*/ 221 w 481"/>
                  <a:gd name="T59" fmla="*/ 327 h 565"/>
                  <a:gd name="T60" fmla="*/ 260 w 481"/>
                  <a:gd name="T61" fmla="*/ 327 h 565"/>
                  <a:gd name="T62" fmla="*/ 277 w 481"/>
                  <a:gd name="T63" fmla="*/ 318 h 565"/>
                  <a:gd name="T64" fmla="*/ 283 w 481"/>
                  <a:gd name="T65" fmla="*/ 318 h 565"/>
                  <a:gd name="T66" fmla="*/ 287 w 481"/>
                  <a:gd name="T67" fmla="*/ 324 h 565"/>
                  <a:gd name="T68" fmla="*/ 287 w 481"/>
                  <a:gd name="T69" fmla="*/ 368 h 565"/>
                  <a:gd name="T70" fmla="*/ 293 w 481"/>
                  <a:gd name="T71" fmla="*/ 307 h 565"/>
                  <a:gd name="T72" fmla="*/ 297 w 481"/>
                  <a:gd name="T73" fmla="*/ 301 h 565"/>
                  <a:gd name="T74" fmla="*/ 355 w 481"/>
                  <a:gd name="T75" fmla="*/ 263 h 565"/>
                  <a:gd name="T76" fmla="*/ 363 w 481"/>
                  <a:gd name="T77" fmla="*/ 262 h 565"/>
                  <a:gd name="T78" fmla="*/ 481 w 481"/>
                  <a:gd name="T79" fmla="*/ 443 h 565"/>
                  <a:gd name="T80" fmla="*/ 241 w 481"/>
                  <a:gd name="T81" fmla="*/ 273 h 565"/>
                  <a:gd name="T82" fmla="*/ 377 w 481"/>
                  <a:gd name="T83" fmla="*/ 137 h 565"/>
                  <a:gd name="T84" fmla="*/ 241 w 481"/>
                  <a:gd name="T85" fmla="*/ 0 h 565"/>
                  <a:gd name="T86" fmla="*/ 104 w 481"/>
                  <a:gd name="T87" fmla="*/ 137 h 565"/>
                  <a:gd name="T88" fmla="*/ 241 w 481"/>
                  <a:gd name="T89" fmla="*/ 273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1" h="565">
                    <a:moveTo>
                      <a:pt x="481" y="443"/>
                    </a:moveTo>
                    <a:cubicBezTo>
                      <a:pt x="481" y="445"/>
                      <a:pt x="480" y="447"/>
                      <a:pt x="479" y="449"/>
                    </a:cubicBezTo>
                    <a:cubicBezTo>
                      <a:pt x="424" y="515"/>
                      <a:pt x="351" y="556"/>
                      <a:pt x="274" y="565"/>
                    </a:cubicBezTo>
                    <a:cubicBezTo>
                      <a:pt x="274" y="565"/>
                      <a:pt x="274" y="565"/>
                      <a:pt x="273" y="565"/>
                    </a:cubicBezTo>
                    <a:cubicBezTo>
                      <a:pt x="272" y="565"/>
                      <a:pt x="270" y="564"/>
                      <a:pt x="269" y="563"/>
                    </a:cubicBezTo>
                    <a:cubicBezTo>
                      <a:pt x="267" y="562"/>
                      <a:pt x="267" y="560"/>
                      <a:pt x="267" y="558"/>
                    </a:cubicBezTo>
                    <a:lnTo>
                      <a:pt x="286" y="370"/>
                    </a:lnTo>
                    <a:cubicBezTo>
                      <a:pt x="286" y="372"/>
                      <a:pt x="285" y="374"/>
                      <a:pt x="283" y="375"/>
                    </a:cubicBezTo>
                    <a:cubicBezTo>
                      <a:pt x="282" y="375"/>
                      <a:pt x="281" y="376"/>
                      <a:pt x="280" y="376"/>
                    </a:cubicBezTo>
                    <a:cubicBezTo>
                      <a:pt x="279" y="376"/>
                      <a:pt x="278" y="375"/>
                      <a:pt x="277" y="375"/>
                    </a:cubicBezTo>
                    <a:lnTo>
                      <a:pt x="260" y="365"/>
                    </a:lnTo>
                    <a:cubicBezTo>
                      <a:pt x="250" y="375"/>
                      <a:pt x="231" y="375"/>
                      <a:pt x="222" y="365"/>
                    </a:cubicBezTo>
                    <a:lnTo>
                      <a:pt x="204" y="375"/>
                    </a:lnTo>
                    <a:cubicBezTo>
                      <a:pt x="202" y="376"/>
                      <a:pt x="200" y="376"/>
                      <a:pt x="198" y="375"/>
                    </a:cubicBezTo>
                    <a:cubicBezTo>
                      <a:pt x="196" y="374"/>
                      <a:pt x="195" y="372"/>
                      <a:pt x="195" y="370"/>
                    </a:cubicBezTo>
                    <a:lnTo>
                      <a:pt x="214" y="558"/>
                    </a:lnTo>
                    <a:cubicBezTo>
                      <a:pt x="214" y="560"/>
                      <a:pt x="214" y="562"/>
                      <a:pt x="212" y="563"/>
                    </a:cubicBezTo>
                    <a:cubicBezTo>
                      <a:pt x="211" y="564"/>
                      <a:pt x="209" y="565"/>
                      <a:pt x="208" y="565"/>
                    </a:cubicBezTo>
                    <a:cubicBezTo>
                      <a:pt x="207" y="565"/>
                      <a:pt x="207" y="565"/>
                      <a:pt x="207" y="565"/>
                    </a:cubicBezTo>
                    <a:cubicBezTo>
                      <a:pt x="130" y="556"/>
                      <a:pt x="57" y="514"/>
                      <a:pt x="2" y="449"/>
                    </a:cubicBezTo>
                    <a:cubicBezTo>
                      <a:pt x="1" y="447"/>
                      <a:pt x="0" y="445"/>
                      <a:pt x="0" y="443"/>
                    </a:cubicBezTo>
                    <a:cubicBezTo>
                      <a:pt x="13" y="363"/>
                      <a:pt x="55" y="299"/>
                      <a:pt x="118" y="262"/>
                    </a:cubicBezTo>
                    <a:cubicBezTo>
                      <a:pt x="121" y="260"/>
                      <a:pt x="124" y="261"/>
                      <a:pt x="126" y="263"/>
                    </a:cubicBezTo>
                    <a:cubicBezTo>
                      <a:pt x="142" y="280"/>
                      <a:pt x="162" y="293"/>
                      <a:pt x="184" y="301"/>
                    </a:cubicBezTo>
                    <a:cubicBezTo>
                      <a:pt x="186" y="302"/>
                      <a:pt x="188" y="304"/>
                      <a:pt x="188" y="307"/>
                    </a:cubicBezTo>
                    <a:lnTo>
                      <a:pt x="194" y="368"/>
                    </a:lnTo>
                    <a:lnTo>
                      <a:pt x="194" y="324"/>
                    </a:lnTo>
                    <a:cubicBezTo>
                      <a:pt x="194" y="321"/>
                      <a:pt x="196" y="319"/>
                      <a:pt x="198" y="318"/>
                    </a:cubicBezTo>
                    <a:cubicBezTo>
                      <a:pt x="200" y="317"/>
                      <a:pt x="202" y="317"/>
                      <a:pt x="204" y="318"/>
                    </a:cubicBezTo>
                    <a:lnTo>
                      <a:pt x="221" y="327"/>
                    </a:lnTo>
                    <a:cubicBezTo>
                      <a:pt x="231" y="317"/>
                      <a:pt x="250" y="317"/>
                      <a:pt x="260" y="327"/>
                    </a:cubicBezTo>
                    <a:lnTo>
                      <a:pt x="277" y="318"/>
                    </a:lnTo>
                    <a:cubicBezTo>
                      <a:pt x="279" y="317"/>
                      <a:pt x="281" y="317"/>
                      <a:pt x="283" y="318"/>
                    </a:cubicBezTo>
                    <a:cubicBezTo>
                      <a:pt x="285" y="319"/>
                      <a:pt x="287" y="321"/>
                      <a:pt x="287" y="324"/>
                    </a:cubicBezTo>
                    <a:lnTo>
                      <a:pt x="287" y="368"/>
                    </a:lnTo>
                    <a:lnTo>
                      <a:pt x="293" y="307"/>
                    </a:lnTo>
                    <a:cubicBezTo>
                      <a:pt x="293" y="304"/>
                      <a:pt x="295" y="302"/>
                      <a:pt x="297" y="301"/>
                    </a:cubicBezTo>
                    <a:cubicBezTo>
                      <a:pt x="319" y="293"/>
                      <a:pt x="339" y="280"/>
                      <a:pt x="355" y="263"/>
                    </a:cubicBezTo>
                    <a:cubicBezTo>
                      <a:pt x="357" y="261"/>
                      <a:pt x="360" y="260"/>
                      <a:pt x="363" y="262"/>
                    </a:cubicBezTo>
                    <a:cubicBezTo>
                      <a:pt x="427" y="299"/>
                      <a:pt x="468" y="363"/>
                      <a:pt x="481" y="443"/>
                    </a:cubicBezTo>
                    <a:close/>
                    <a:moveTo>
                      <a:pt x="241" y="273"/>
                    </a:moveTo>
                    <a:cubicBezTo>
                      <a:pt x="316" y="273"/>
                      <a:pt x="377" y="212"/>
                      <a:pt x="377" y="137"/>
                    </a:cubicBezTo>
                    <a:cubicBezTo>
                      <a:pt x="377" y="61"/>
                      <a:pt x="316" y="0"/>
                      <a:pt x="241" y="0"/>
                    </a:cubicBezTo>
                    <a:cubicBezTo>
                      <a:pt x="165" y="0"/>
                      <a:pt x="104" y="61"/>
                      <a:pt x="104" y="137"/>
                    </a:cubicBezTo>
                    <a:cubicBezTo>
                      <a:pt x="104" y="212"/>
                      <a:pt x="165" y="273"/>
                      <a:pt x="241" y="2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8278900" y="1028700"/>
              <a:ext cx="3240000" cy="3240000"/>
              <a:chOff x="8278900" y="1028700"/>
              <a:chExt cx="3240000" cy="3240000"/>
            </a:xfrm>
          </p:grpSpPr>
          <p:sp>
            <p:nvSpPr>
              <p:cNvPr id="26" name="圆角矩形 25"/>
              <p:cNvSpPr>
                <a:spLocks noChangeAspect="1"/>
              </p:cNvSpPr>
              <p:nvPr/>
            </p:nvSpPr>
            <p:spPr>
              <a:xfrm>
                <a:off x="8278900" y="1028700"/>
                <a:ext cx="3240000" cy="3240000"/>
              </a:xfrm>
              <a:prstGeom prst="roundRect">
                <a:avLst>
                  <a:gd name="adj" fmla="val 9536"/>
                </a:avLst>
              </a:prstGeom>
              <a:solidFill>
                <a:schemeClr val="bg1">
                  <a:alpha val="70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8458900" y="1208700"/>
                <a:ext cx="2880000" cy="2880000"/>
              </a:xfrm>
              <a:prstGeom prst="roundRect">
                <a:avLst>
                  <a:gd name="adj" fmla="val 7720"/>
                </a:avLst>
              </a:prstGeom>
              <a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2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1" name="标题 30"/>
          <p:cNvSpPr>
            <a:spLocks noGrp="1"/>
          </p:cNvSpPr>
          <p:nvPr>
            <p:ph type="ctrTitle" hasCustomPrompt="1"/>
          </p:nvPr>
        </p:nvSpPr>
        <p:spPr>
          <a:xfrm>
            <a:off x="660398" y="937260"/>
            <a:ext cx="7200000" cy="216000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2" name="副标题 31"/>
          <p:cNvSpPr>
            <a:spLocks noGrp="1"/>
          </p:cNvSpPr>
          <p:nvPr>
            <p:ph type="subTitle" sz="quarter" idx="1" hasCustomPrompt="1"/>
          </p:nvPr>
        </p:nvSpPr>
        <p:spPr>
          <a:xfrm>
            <a:off x="1380398" y="3166919"/>
            <a:ext cx="6480000" cy="64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spc="0" dirty="0">
                <a:solidFill>
                  <a:srgbClr val="11111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6062991"/>
            <a:ext cx="4680000" cy="324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 hasCustomPrompt="1"/>
          </p:nvPr>
        </p:nvSpPr>
        <p:spPr>
          <a:xfrm>
            <a:off x="6658900" y="6062991"/>
            <a:ext cx="468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  <p:sp>
        <p:nvSpPr>
          <p:cNvPr id="35" name="直接连接符 34"/>
          <p:cNvSpPr>
            <a:spLocks noChangeShapeType="1"/>
          </p:cNvSpPr>
          <p:nvPr/>
        </p:nvSpPr>
        <p:spPr bwMode="auto">
          <a:xfrm>
            <a:off x="8391372" y="466248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直接连接符 35"/>
          <p:cNvSpPr>
            <a:spLocks noChangeShapeType="1"/>
          </p:cNvSpPr>
          <p:nvPr/>
        </p:nvSpPr>
        <p:spPr bwMode="auto">
          <a:xfrm>
            <a:off x="8391372" y="466248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Agenda">
  <p:cSld name="Agenda">
    <p:bg>
      <p:bgPr>
        <a:gradFill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1974" t="53399" b="22962"/>
          <a:stretch>
            <a:fillRect/>
          </a:stretch>
        </p:blipFill>
        <p:spPr>
          <a:xfrm>
            <a:off x="0" y="0"/>
            <a:ext cx="12192000" cy="1652617"/>
          </a:xfrm>
          <a:custGeom>
            <a:avLst/>
            <a:gdLst>
              <a:gd name="connsiteX0" fmla="*/ 0 w 12192000"/>
              <a:gd name="connsiteY0" fmla="*/ 0 h 1652617"/>
              <a:gd name="connsiteX1" fmla="*/ 12192000 w 12192000"/>
              <a:gd name="connsiteY1" fmla="*/ 0 h 1652617"/>
              <a:gd name="connsiteX2" fmla="*/ 12192000 w 12192000"/>
              <a:gd name="connsiteY2" fmla="*/ 1652617 h 1652617"/>
              <a:gd name="connsiteX3" fmla="*/ 0 w 12192000"/>
              <a:gd name="connsiteY3" fmla="*/ 1652617 h 1652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52617">
                <a:moveTo>
                  <a:pt x="0" y="0"/>
                </a:moveTo>
                <a:lnTo>
                  <a:pt x="12192000" y="0"/>
                </a:lnTo>
                <a:lnTo>
                  <a:pt x="12192000" y="1652617"/>
                </a:lnTo>
                <a:lnTo>
                  <a:pt x="0" y="1652617"/>
                </a:lnTo>
                <a:close/>
              </a:path>
            </a:pathLst>
          </a:cu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918232" y="1634101"/>
            <a:ext cx="3157284" cy="1227888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4421068" y="1634100"/>
            <a:ext cx="6840000" cy="45000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 sz="2000" b="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cxnSp>
        <p:nvCxnSpPr>
          <p:cNvPr id="12" name="直接连接符 11"/>
          <p:cNvCxnSpPr/>
          <p:nvPr/>
        </p:nvCxnSpPr>
        <p:spPr>
          <a:xfrm>
            <a:off x="4248292" y="1634100"/>
            <a:ext cx="0" cy="4500000"/>
          </a:xfrm>
          <a:prstGeom prst="line">
            <a:avLst/>
          </a:prstGeom>
          <a:solidFill>
            <a:srgbClr val="FFCC00"/>
          </a:solidFill>
          <a:ln w="12700" cap="flat" cmpd="sng" algn="ctr">
            <a:gradFill flip="none" rotWithShape="1">
              <a:gsLst>
                <a:gs pos="2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matchingName="Section Header">
  <p:cSld name="Section Header">
    <p:bg>
      <p:bgPr>
        <a:gradFill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1153013"/>
            <a:ext cx="12191998" cy="5704987"/>
            <a:chOff x="0" y="1153013"/>
            <a:chExt cx="12191998" cy="570498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rcRect t="22465" r="5416" b="38163"/>
            <a:stretch>
              <a:fillRect/>
            </a:stretch>
          </p:blipFill>
          <p:spPr>
            <a:xfrm>
              <a:off x="0" y="4005428"/>
              <a:ext cx="12191998" cy="2852572"/>
            </a:xfrm>
            <a:custGeom>
              <a:avLst/>
              <a:gdLst>
                <a:gd name="connsiteX0" fmla="*/ 12192000 w 12192000"/>
                <a:gd name="connsiteY0" fmla="*/ 0 h 2409300"/>
                <a:gd name="connsiteX1" fmla="*/ 0 w 12192000"/>
                <a:gd name="connsiteY1" fmla="*/ 0 h 2409300"/>
                <a:gd name="connsiteX2" fmla="*/ 0 w 12192000"/>
                <a:gd name="connsiteY2" fmla="*/ 2409300 h 2409300"/>
                <a:gd name="connsiteX3" fmla="*/ 12192000 w 12192000"/>
                <a:gd name="connsiteY3" fmla="*/ 2409300 h 240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409300">
                  <a:moveTo>
                    <a:pt x="12192000" y="0"/>
                  </a:moveTo>
                  <a:lnTo>
                    <a:pt x="0" y="0"/>
                  </a:lnTo>
                  <a:lnTo>
                    <a:pt x="0" y="2409300"/>
                  </a:lnTo>
                  <a:lnTo>
                    <a:pt x="12192000" y="2409300"/>
                  </a:lnTo>
                  <a:close/>
                </a:path>
              </a:pathLst>
            </a:custGeom>
          </p:spPr>
        </p:pic>
        <p:grpSp>
          <p:nvGrpSpPr>
            <p:cNvPr id="7" name="组合 6"/>
            <p:cNvGrpSpPr/>
            <p:nvPr/>
          </p:nvGrpSpPr>
          <p:grpSpPr>
            <a:xfrm>
              <a:off x="660400" y="1153013"/>
              <a:ext cx="3240000" cy="3240000"/>
              <a:chOff x="8278900" y="1004636"/>
              <a:chExt cx="3240000" cy="3240000"/>
            </a:xfrm>
          </p:grpSpPr>
          <p:sp>
            <p:nvSpPr>
              <p:cNvPr id="9" name="圆角矩形 8"/>
              <p:cNvSpPr>
                <a:spLocks noChangeAspect="1"/>
              </p:cNvSpPr>
              <p:nvPr/>
            </p:nvSpPr>
            <p:spPr>
              <a:xfrm>
                <a:off x="8278900" y="1004636"/>
                <a:ext cx="3240000" cy="3240000"/>
              </a:xfrm>
              <a:prstGeom prst="roundRect">
                <a:avLst>
                  <a:gd name="adj" fmla="val 9536"/>
                </a:avLst>
              </a:prstGeom>
              <a:solidFill>
                <a:schemeClr val="bg1">
                  <a:alpha val="70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8458900" y="1184636"/>
                <a:ext cx="2880000" cy="2880000"/>
              </a:xfrm>
              <a:prstGeom prst="roundRect">
                <a:avLst>
                  <a:gd name="adj" fmla="val 7720"/>
                </a:avLst>
              </a:prstGeom>
              <a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2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317999" y="1130299"/>
            <a:ext cx="7200901" cy="1980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8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4317999" y="3216757"/>
            <a:ext cx="7200901" cy="1176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bg>
      <p:bgPr>
        <a:gradFill flip="none" rotWithShape="1"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028700"/>
            <a:ext cx="12192000" cy="5373408"/>
            <a:chOff x="0" y="1028700"/>
            <a:chExt cx="12192000" cy="537340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l="1974" t="29759" b="22962"/>
            <a:stretch>
              <a:fillRect/>
            </a:stretch>
          </p:blipFill>
          <p:spPr>
            <a:xfrm>
              <a:off x="0" y="3096873"/>
              <a:ext cx="12192000" cy="3305235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8278900" y="1028700"/>
              <a:ext cx="3240000" cy="3240000"/>
              <a:chOff x="8278900" y="1028700"/>
              <a:chExt cx="3240000" cy="3240000"/>
            </a:xfrm>
          </p:grpSpPr>
          <p:sp>
            <p:nvSpPr>
              <p:cNvPr id="9" name="圆角矩形 8"/>
              <p:cNvSpPr>
                <a:spLocks noChangeAspect="1"/>
              </p:cNvSpPr>
              <p:nvPr/>
            </p:nvSpPr>
            <p:spPr>
              <a:xfrm>
                <a:off x="8278900" y="1028700"/>
                <a:ext cx="3240000" cy="3240000"/>
              </a:xfrm>
              <a:prstGeom prst="roundRect">
                <a:avLst>
                  <a:gd name="adj" fmla="val 9536"/>
                </a:avLst>
              </a:prstGeom>
              <a:solidFill>
                <a:schemeClr val="bg1">
                  <a:alpha val="70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8458900" y="1208700"/>
                <a:ext cx="2880000" cy="2880000"/>
              </a:xfrm>
              <a:prstGeom prst="roundRect">
                <a:avLst>
                  <a:gd name="adj" fmla="val 7720"/>
                </a:avLst>
              </a:prstGeom>
              <a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2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660398" y="1028700"/>
            <a:ext cx="7200000" cy="270000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rgbClr val="11111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6062991"/>
            <a:ext cx="4680000" cy="324000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658900" y="6062991"/>
            <a:ext cx="4680000" cy="324000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accent1">
                <a:lumMod val="20000"/>
                <a:lumOff val="80000"/>
              </a:schemeClr>
            </a:gs>
            <a:gs pos="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alphaModFix amt="20000"/>
          </a:blip>
          <a:srcRect t="22465" r="5416" b="38163"/>
          <a:stretch>
            <a:fillRect/>
          </a:stretch>
        </p:blipFill>
        <p:spPr>
          <a:xfrm>
            <a:off x="0" y="4005428"/>
            <a:ext cx="12191998" cy="2852572"/>
          </a:xfrm>
          <a:custGeom>
            <a:avLst/>
            <a:gdLst>
              <a:gd name="connsiteX0" fmla="*/ 12192000 w 12192000"/>
              <a:gd name="connsiteY0" fmla="*/ 0 h 2409300"/>
              <a:gd name="connsiteX1" fmla="*/ 0 w 12192000"/>
              <a:gd name="connsiteY1" fmla="*/ 0 h 2409300"/>
              <a:gd name="connsiteX2" fmla="*/ 0 w 12192000"/>
              <a:gd name="connsiteY2" fmla="*/ 2409300 h 2409300"/>
              <a:gd name="connsiteX3" fmla="*/ 12192000 w 12192000"/>
              <a:gd name="connsiteY3" fmla="*/ 2409300 h 240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09300">
                <a:moveTo>
                  <a:pt x="12192000" y="0"/>
                </a:moveTo>
                <a:lnTo>
                  <a:pt x="0" y="0"/>
                </a:lnTo>
                <a:lnTo>
                  <a:pt x="0" y="2409300"/>
                </a:lnTo>
                <a:lnTo>
                  <a:pt x="12192000" y="24093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ctrTitle" hasCustomPrompt="1"/>
          </p:nvPr>
        </p:nvSpPr>
        <p:spPr>
          <a:xfrm>
            <a:off x="660400" y="1377315"/>
            <a:ext cx="7200265" cy="1602740"/>
          </a:xfrm>
        </p:spPr>
        <p:txBody>
          <a:bodyPr/>
          <a:lstStyle/>
          <a:p>
            <a:r>
              <a:rPr lang="zh-CN" altLang="en-US" sz="4400" dirty="0"/>
              <a:t>《</a:t>
            </a:r>
            <a:r>
              <a:rPr lang="en-US" altLang="zh-CN" sz="4400" dirty="0"/>
              <a:t>AI</a:t>
            </a:r>
            <a:r>
              <a:rPr lang="zh-CN" altLang="en-US" sz="4400" dirty="0"/>
              <a:t>编程革命：</a:t>
            </a:r>
            <a:r>
              <a:rPr lang="en-US" altLang="zh-CN" sz="4400" dirty="0"/>
              <a:t>Cursor</a:t>
            </a:r>
            <a:r>
              <a:rPr lang="zh-CN" altLang="en-US" sz="4400" dirty="0"/>
              <a:t>智能代码助手指南》</a:t>
            </a:r>
            <a:endParaRPr lang="zh-CN" altLang="en-US" sz="4400" dirty="0"/>
          </a:p>
        </p:txBody>
      </p:sp>
      <p:sp>
        <p:nvSpPr>
          <p:cNvPr id="32" name="副标题 31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基于AI的智能</a:t>
            </a:r>
            <a:r>
              <a:rPr lang="zh-CN" altLang="en-US" dirty="0"/>
              <a:t>辅助编程工具，提升开发效率和代码质量</a:t>
            </a:r>
            <a:endParaRPr lang="en-US" dirty="0"/>
          </a:p>
        </p:txBody>
      </p:sp>
      <p:grpSp>
        <p:nvGrpSpPr>
          <p:cNvPr id="32770" name="组合 11"/>
          <p:cNvGrpSpPr/>
          <p:nvPr/>
        </p:nvGrpSpPr>
        <p:grpSpPr bwMode="auto">
          <a:xfrm>
            <a:off x="660501" y="5092595"/>
            <a:ext cx="8483600" cy="826900"/>
            <a:chOff x="-236" y="10016"/>
            <a:chExt cx="15999" cy="718"/>
          </a:xfrm>
        </p:grpSpPr>
        <p:sp>
          <p:nvSpPr>
            <p:cNvPr id="11" name="object 44"/>
            <p:cNvSpPr txBox="1"/>
            <p:nvPr/>
          </p:nvSpPr>
          <p:spPr>
            <a:xfrm>
              <a:off x="-236" y="10016"/>
              <a:ext cx="15999" cy="718"/>
            </a:xfrm>
            <a:prstGeom prst="rect">
              <a:avLst/>
            </a:prstGeom>
          </p:spPr>
          <p:txBody>
            <a:bodyPr lIns="0" tIns="82549" rIns="0" bIns="0">
              <a:spAutoFit/>
            </a:bodyPr>
            <a:lstStyle/>
            <a:p>
              <a:pPr marL="17145" defTabSz="457200">
                <a:lnSpc>
                  <a:spcPct val="30000"/>
                </a:lnSpc>
                <a:spcBef>
                  <a:spcPts val="1605"/>
                </a:spcBef>
                <a:spcAft>
                  <a:spcPct val="0"/>
                </a:spcAft>
                <a:defRPr/>
              </a:pPr>
              <a:r>
                <a:rPr sz="1500" b="1" noProof="1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Shanghai Artificial</a:t>
              </a:r>
              <a:r>
                <a:rPr lang="en-US" sz="1500" b="1" noProof="1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r>
                <a:rPr sz="1500" b="1" noProof="1">
                  <a:solidFill>
                    <a:schemeClr val="tx1"/>
                  </a:solidFill>
                  <a:latin typeface="+mj-ea"/>
                  <a:ea typeface="+mj-ea"/>
                  <a:cs typeface="+mn-ea"/>
                  <a:sym typeface="+mn-lt"/>
                </a:rPr>
                <a:t>Intelligence Research Institute Co., Ltd.</a:t>
              </a:r>
              <a:endParaRPr sz="1500" b="1" noProof="1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marL="17145" defTabSz="457200">
                <a:lnSpc>
                  <a:spcPct val="30000"/>
                </a:lnSpc>
                <a:spcBef>
                  <a:spcPts val="1605"/>
                </a:spcBef>
                <a:spcAft>
                  <a:spcPct val="0"/>
                </a:spcAft>
                <a:defRPr/>
              </a:pPr>
              <a:endParaRPr sz="2800" b="1" noProof="1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marL="17145" defTabSz="457200">
                <a:lnSpc>
                  <a:spcPct val="30000"/>
                </a:lnSpc>
                <a:spcBef>
                  <a:spcPts val="1605"/>
                </a:spcBef>
                <a:spcAft>
                  <a:spcPct val="0"/>
                </a:spcAft>
                <a:defRPr/>
              </a:pPr>
              <a:endParaRPr lang="zh-CN" altLang="en-US" spc="-7" noProof="1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03263" y="4865688"/>
            <a:ext cx="5635625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7" name="object 43"/>
          <p:cNvSpPr txBox="1">
            <a:spLocks noGrp="1" noChangeArrowheads="1"/>
          </p:cNvSpPr>
          <p:nvPr/>
        </p:nvSpPr>
        <p:spPr bwMode="auto">
          <a:xfrm>
            <a:off x="703580" y="4097020"/>
            <a:ext cx="9629775" cy="805815"/>
          </a:xfrm>
          <a:prstGeom prst="rect">
            <a:avLst/>
          </a:prstGeom>
          <a:noFill/>
          <a:ln>
            <a:noFill/>
          </a:ln>
        </p:spPr>
        <p:txBody>
          <a:bodyPr lIns="0" tIns="6349" rIns="0" bIns="0">
            <a:spAutoFit/>
          </a:bodyPr>
          <a:lstStyle>
            <a:lvl1pPr marL="17780" defTabSz="4572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ts val="14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000" b="1" dirty="0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上海人工智能研究院</a:t>
            </a:r>
            <a:endParaRPr lang="zh-CN" altLang="en-US" sz="4000" b="1" dirty="0" smtClean="0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400" y="5553075"/>
            <a:ext cx="6203950" cy="827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/>
              <a:t>TECH@930</a:t>
            </a:r>
            <a:endParaRPr lang="en-US" altLang="zh-CN" sz="2000"/>
          </a:p>
          <a:p>
            <a:r>
              <a:rPr lang="zh-CN" altLang="en-US" sz="2000"/>
              <a:t>培训分享会</a:t>
            </a:r>
            <a:r>
              <a:rPr lang="en-US" altLang="zh-CN" sz="2000"/>
              <a:t>    </a:t>
            </a:r>
            <a:r>
              <a:rPr lang="zh-CN" altLang="en-US" sz="2000"/>
              <a:t>第六期</a:t>
            </a:r>
            <a:r>
              <a:rPr lang="en-US" altLang="zh-CN" sz="2000"/>
              <a:t>         </a:t>
            </a:r>
            <a:r>
              <a:rPr lang="zh-CN" altLang="en-US" sz="2000"/>
              <a:t>分享人</a:t>
            </a:r>
            <a:r>
              <a:rPr lang="en-US" altLang="zh-CN" sz="2000"/>
              <a:t>  </a:t>
            </a:r>
            <a:r>
              <a:rPr lang="zh-CN" altLang="en-US" sz="2000"/>
              <a:t>马俊</a:t>
            </a:r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88fadee-1552-4d0c-b5c3-7d1e7a01f6c4.source.4.zh-Hans.pptx"/>
          <p:cNvGrpSpPr/>
          <p:nvPr/>
        </p:nvGrpSpPr>
        <p:grpSpPr>
          <a:xfrm>
            <a:off x="660400" y="1130298"/>
            <a:ext cx="10871200" cy="5105401"/>
            <a:chOff x="660400" y="1130298"/>
            <a:chExt cx="10871200" cy="5105401"/>
          </a:xfrm>
        </p:grpSpPr>
        <p:grpSp>
          <p:nvGrpSpPr>
            <p:cNvPr id="4" name="组合 3"/>
            <p:cNvGrpSpPr/>
            <p:nvPr/>
          </p:nvGrpSpPr>
          <p:grpSpPr>
            <a:xfrm>
              <a:off x="5619750" y="1130300"/>
              <a:ext cx="5911850" cy="5003800"/>
              <a:chOff x="5619750" y="1130300"/>
              <a:chExt cx="5911850" cy="500380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5619750" y="1130300"/>
                <a:ext cx="5911850" cy="1214541"/>
                <a:chOff x="5935386" y="1008949"/>
                <a:chExt cx="5596214" cy="1214541"/>
              </a:xfrm>
            </p:grpSpPr>
            <p:sp>
              <p:nvSpPr>
                <p:cNvPr id="73" name="Text1"/>
                <p:cNvSpPr/>
                <p:nvPr/>
              </p:nvSpPr>
              <p:spPr>
                <a:xfrm>
                  <a:off x="5935386" y="1443875"/>
                  <a:ext cx="5596214" cy="7796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同时修改多个位置，提升批量处理效率</a:t>
                  </a:r>
                  <a:endParaRPr lang="en-US" dirty="0"/>
                </a:p>
              </p:txBody>
            </p:sp>
            <p:sp>
              <p:nvSpPr>
                <p:cNvPr id="74" name="Bullet1"/>
                <p:cNvSpPr/>
                <p:nvPr/>
              </p:nvSpPr>
              <p:spPr>
                <a:xfrm>
                  <a:off x="5935386" y="1008949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多行编辑支持</a:t>
                  </a:r>
                  <a:endParaRPr 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5619750" y="2393386"/>
                <a:ext cx="5911850" cy="1214541"/>
                <a:chOff x="5935386" y="1791364"/>
                <a:chExt cx="5596214" cy="1214541"/>
              </a:xfrm>
            </p:grpSpPr>
            <p:sp>
              <p:nvSpPr>
                <p:cNvPr id="77" name="Text2"/>
                <p:cNvSpPr/>
                <p:nvPr/>
              </p:nvSpPr>
              <p:spPr>
                <a:xfrm>
                  <a:off x="5935386" y="2226290"/>
                  <a:ext cx="5596214" cy="7796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即时提示语法错误，并提供修复建议</a:t>
                  </a:r>
                  <a:endParaRPr lang="en-US" dirty="0"/>
                </a:p>
              </p:txBody>
            </p:sp>
            <p:sp>
              <p:nvSpPr>
                <p:cNvPr id="78" name="Bullet2"/>
                <p:cNvSpPr/>
                <p:nvPr/>
              </p:nvSpPr>
              <p:spPr>
                <a:xfrm>
                  <a:off x="5935386" y="1791364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实时错误检测</a:t>
                  </a:r>
                  <a:endParaRPr lang="en-US" dirty="0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5619750" y="3656472"/>
                <a:ext cx="5911850" cy="1214541"/>
                <a:chOff x="5935386" y="2582337"/>
                <a:chExt cx="5596214" cy="1214541"/>
              </a:xfrm>
            </p:grpSpPr>
            <p:sp>
              <p:nvSpPr>
                <p:cNvPr id="79" name="Text3"/>
                <p:cNvSpPr/>
                <p:nvPr/>
              </p:nvSpPr>
              <p:spPr>
                <a:xfrm>
                  <a:off x="5935386" y="3017263"/>
                  <a:ext cx="5596214" cy="7796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结合当前代码逻辑，推荐最合适选项</a:t>
                  </a:r>
                  <a:endParaRPr lang="en-US" dirty="0"/>
                </a:p>
              </p:txBody>
            </p:sp>
            <p:sp>
              <p:nvSpPr>
                <p:cNvPr id="80" name="Bullet3"/>
                <p:cNvSpPr/>
                <p:nvPr/>
              </p:nvSpPr>
              <p:spPr>
                <a:xfrm>
                  <a:off x="5935386" y="2582337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上下文感知补全</a:t>
                  </a:r>
                  <a:endParaRPr lang="en-US" dirty="0"/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5619750" y="4919559"/>
                <a:ext cx="5911850" cy="1214541"/>
                <a:chOff x="5935386" y="3487741"/>
                <a:chExt cx="5596214" cy="1214541"/>
              </a:xfrm>
            </p:grpSpPr>
            <p:sp>
              <p:nvSpPr>
                <p:cNvPr id="81" name="Text4"/>
                <p:cNvSpPr/>
                <p:nvPr/>
              </p:nvSpPr>
              <p:spPr>
                <a:xfrm>
                  <a:off x="5935386" y="3922667"/>
                  <a:ext cx="5596214" cy="779615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减少手动查找依赖的时间</a:t>
                  </a:r>
                  <a:endParaRPr lang="en-US" dirty="0"/>
                </a:p>
              </p:txBody>
            </p:sp>
            <p:sp>
              <p:nvSpPr>
                <p:cNvPr id="82" name="Bullet4"/>
                <p:cNvSpPr/>
                <p:nvPr/>
              </p:nvSpPr>
              <p:spPr>
                <a:xfrm>
                  <a:off x="5935386" y="3487741"/>
                  <a:ext cx="5596214" cy="42357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自动导入模块</a:t>
                  </a:r>
                  <a:endParaRPr lang="en-US" dirty="0"/>
                </a:p>
              </p:txBody>
            </p:sp>
          </p:grpSp>
        </p:grpSp>
        <p:sp>
          <p:nvSpPr>
            <p:cNvPr id="2" name="PictureMisc1"/>
            <p:cNvSpPr/>
            <p:nvPr/>
          </p:nvSpPr>
          <p:spPr>
            <a:xfrm>
              <a:off x="660401" y="1130300"/>
              <a:ext cx="4290786" cy="5003800"/>
            </a:xfrm>
            <a:prstGeom prst="roundRect">
              <a:avLst>
                <a:gd name="adj" fmla="val 2767"/>
              </a:avLst>
            </a:prstGeom>
            <a:blipFill>
              <a:blip r:embed="rId1"/>
              <a:srcRect/>
              <a:stretch>
                <a:fillRect l="-8308" r="-830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" name="Title"/>
            <p:cNvSpPr txBox="1"/>
            <p:nvPr/>
          </p:nvSpPr>
          <p:spPr>
            <a:xfrm>
              <a:off x="660400" y="1130298"/>
              <a:ext cx="4290787" cy="1028701"/>
            </a:xfrm>
            <a:prstGeom prst="roundRect">
              <a:avLst>
                <a:gd name="adj" fmla="val 10494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快捷实现代码建议与自动修复</a:t>
              </a:r>
              <a:endParaRPr lang="en-US" dirty="0"/>
            </a:p>
          </p:txBody>
        </p:sp>
        <p:sp>
          <p:nvSpPr>
            <p:cNvPr id="12" name="Shape"/>
            <p:cNvSpPr/>
            <p:nvPr/>
          </p:nvSpPr>
          <p:spPr>
            <a:xfrm>
              <a:off x="11163300" y="6189980"/>
              <a:ext cx="355600" cy="45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 anchorCtr="0"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400" b="1" dirty="0">
                <a:solidFill>
                  <a:schemeClr val="lt1"/>
                </a:solidFill>
                <a:sym typeface="+mn-lt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Tab键功能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01c4a35a-9d69-4773-b84f-9e9b8155a79c.source.5.zh-Hans.pptx"/>
          <p:cNvGrpSpPr/>
          <p:nvPr/>
        </p:nvGrpSpPr>
        <p:grpSpPr>
          <a:xfrm>
            <a:off x="660400" y="1130300"/>
            <a:ext cx="10871200" cy="5727699"/>
            <a:chOff x="660400" y="1130300"/>
            <a:chExt cx="10871200" cy="5727699"/>
          </a:xfrm>
        </p:grpSpPr>
        <p:sp>
          <p:nvSpPr>
            <p:cNvPr id="4" name="Title"/>
            <p:cNvSpPr txBox="1"/>
            <p:nvPr/>
          </p:nvSpPr>
          <p:spPr>
            <a:xfrm>
              <a:off x="660400" y="1130300"/>
              <a:ext cx="3826318" cy="834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通过自然语言交互进行代码理解和生成</a:t>
              </a:r>
              <a:endParaRPr lang="en-US" dirty="0"/>
            </a:p>
          </p:txBody>
        </p:sp>
        <p:sp>
          <p:nvSpPr>
            <p:cNvPr id="6" name="PictureMisc1"/>
            <p:cNvSpPr/>
            <p:nvPr/>
          </p:nvSpPr>
          <p:spPr>
            <a:xfrm>
              <a:off x="660400" y="2213810"/>
              <a:ext cx="3826318" cy="4644189"/>
            </a:xfrm>
            <a:prstGeom prst="rect">
              <a:avLst/>
            </a:prstGeom>
            <a:blipFill>
              <a:blip r:embed="rId1"/>
              <a:srcRect/>
              <a:stretch>
                <a:fillRect l="-41031" r="-41031"/>
              </a:stretch>
            </a:blipFill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88183" y="1130300"/>
              <a:ext cx="6743417" cy="928566"/>
              <a:chOff x="6015293" y="1444669"/>
              <a:chExt cx="7798159" cy="904546"/>
            </a:xfrm>
          </p:grpSpPr>
          <p:sp>
            <p:nvSpPr>
              <p:cNvPr id="21" name="Bullet1"/>
              <p:cNvSpPr/>
              <p:nvPr/>
            </p:nvSpPr>
            <p:spPr>
              <a:xfrm>
                <a:off x="6015293" y="1444669"/>
                <a:ext cx="7790813" cy="353228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Agent模式</a:t>
                </a:r>
                <a:endParaRPr lang="en-US" dirty="0"/>
              </a:p>
            </p:txBody>
          </p:sp>
          <p:sp>
            <p:nvSpPr>
              <p:cNvPr id="22" name="Text1"/>
              <p:cNvSpPr/>
              <p:nvPr/>
            </p:nvSpPr>
            <p:spPr bwMode="auto">
              <a:xfrm>
                <a:off x="6022639" y="1797895"/>
                <a:ext cx="7790813" cy="551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dirty="0" err="1">
                    <a:cs typeface="+mn-ea"/>
                    <a:sym typeface="+mn-lt"/>
                  </a:rPr>
                  <a:t>最自主的模式，全面探索代码库并执行命令</a:t>
                </a:r>
                <a:endParaRPr lang="en-US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788183" y="2149105"/>
              <a:ext cx="6743417" cy="928570"/>
              <a:chOff x="6015293" y="1444667"/>
              <a:chExt cx="7798159" cy="904549"/>
            </a:xfrm>
          </p:grpSpPr>
          <p:sp>
            <p:nvSpPr>
              <p:cNvPr id="19" name="Bullet2"/>
              <p:cNvSpPr/>
              <p:nvPr/>
            </p:nvSpPr>
            <p:spPr>
              <a:xfrm>
                <a:off x="6015293" y="1444667"/>
                <a:ext cx="7790813" cy="353228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Ask模式</a:t>
                </a:r>
                <a:endParaRPr lang="en-US" dirty="0"/>
              </a:p>
            </p:txBody>
          </p:sp>
          <p:sp>
            <p:nvSpPr>
              <p:cNvPr id="20" name="Text2"/>
              <p:cNvSpPr/>
              <p:nvPr/>
            </p:nvSpPr>
            <p:spPr bwMode="auto">
              <a:xfrm>
                <a:off x="6022639" y="1797896"/>
                <a:ext cx="7790813" cy="551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dirty="0" err="1">
                    <a:cs typeface="+mn-ea"/>
                    <a:sym typeface="+mn-lt"/>
                  </a:rPr>
                  <a:t>只读模式，用于查询信息和学习代码结构</a:t>
                </a:r>
                <a:endParaRPr lang="en-US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88183" y="3167914"/>
              <a:ext cx="6743417" cy="928570"/>
              <a:chOff x="6015293" y="1444667"/>
              <a:chExt cx="7798159" cy="904549"/>
            </a:xfrm>
          </p:grpSpPr>
          <p:sp>
            <p:nvSpPr>
              <p:cNvPr id="17" name="Bullet3"/>
              <p:cNvSpPr/>
              <p:nvPr/>
            </p:nvSpPr>
            <p:spPr>
              <a:xfrm>
                <a:off x="6015293" y="1444667"/>
                <a:ext cx="7790813" cy="353228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Manual模式</a:t>
                </a:r>
                <a:endParaRPr lang="en-US" dirty="0"/>
              </a:p>
            </p:txBody>
          </p:sp>
          <p:sp>
            <p:nvSpPr>
              <p:cNvPr id="18" name="Text3"/>
              <p:cNvSpPr/>
              <p:nvPr/>
            </p:nvSpPr>
            <p:spPr bwMode="auto">
              <a:xfrm>
                <a:off x="6022639" y="1797896"/>
                <a:ext cx="7790813" cy="551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dirty="0" err="1">
                    <a:cs typeface="+mn-ea"/>
                    <a:sym typeface="+mn-lt"/>
                  </a:rPr>
                  <a:t>手动控制模式，完全依赖用户指令</a:t>
                </a:r>
                <a:endParaRPr lang="en-US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788183" y="4186723"/>
              <a:ext cx="6743417" cy="928570"/>
              <a:chOff x="6015293" y="1444667"/>
              <a:chExt cx="7798159" cy="904549"/>
            </a:xfrm>
          </p:grpSpPr>
          <p:sp>
            <p:nvSpPr>
              <p:cNvPr id="15" name="Bullet4"/>
              <p:cNvSpPr/>
              <p:nvPr/>
            </p:nvSpPr>
            <p:spPr>
              <a:xfrm>
                <a:off x="6015293" y="1444667"/>
                <a:ext cx="7790813" cy="353228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Custom模式</a:t>
                </a:r>
                <a:endParaRPr lang="en-US" dirty="0"/>
              </a:p>
            </p:txBody>
          </p:sp>
          <p:sp>
            <p:nvSpPr>
              <p:cNvPr id="16" name="Text4"/>
              <p:cNvSpPr/>
              <p:nvPr/>
            </p:nvSpPr>
            <p:spPr bwMode="auto">
              <a:xfrm>
                <a:off x="6022639" y="1797896"/>
                <a:ext cx="7790813" cy="551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dirty="0" err="1">
                    <a:cs typeface="+mn-ea"/>
                    <a:sym typeface="+mn-lt"/>
                  </a:rPr>
                  <a:t>自定义模式（Beta），灵活配置工作流程</a:t>
                </a:r>
                <a:endParaRPr 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788183" y="5205530"/>
              <a:ext cx="6743417" cy="928570"/>
              <a:chOff x="6015293" y="1444667"/>
              <a:chExt cx="7798159" cy="904549"/>
            </a:xfrm>
          </p:grpSpPr>
          <p:sp>
            <p:nvSpPr>
              <p:cNvPr id="13" name="Bullet5"/>
              <p:cNvSpPr/>
              <p:nvPr/>
            </p:nvSpPr>
            <p:spPr>
              <a:xfrm>
                <a:off x="6015293" y="1444667"/>
                <a:ext cx="7790813" cy="353228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4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@引用机制</a:t>
                </a:r>
                <a:endParaRPr lang="en-US" dirty="0"/>
              </a:p>
            </p:txBody>
          </p:sp>
          <p:sp>
            <p:nvSpPr>
              <p:cNvPr id="14" name="Text5"/>
              <p:cNvSpPr/>
              <p:nvPr/>
            </p:nvSpPr>
            <p:spPr bwMode="auto">
              <a:xfrm>
                <a:off x="6022639" y="1797896"/>
                <a:ext cx="7790813" cy="551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50" dirty="0" err="1">
                    <a:cs typeface="+mn-ea"/>
                    <a:sym typeface="+mn-lt"/>
                  </a:rPr>
                  <a:t>引用项目文件作为上下文，增强AI理解力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Chat对话功能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66e78ab9-a152-4817-ab8c-d2edbbc5400e.source.4.zh-Hans.pptx"/>
          <p:cNvGrpSpPr/>
          <p:nvPr/>
        </p:nvGrpSpPr>
        <p:grpSpPr>
          <a:xfrm>
            <a:off x="658813" y="1125538"/>
            <a:ext cx="11533187" cy="5008562"/>
            <a:chOff x="658813" y="1125538"/>
            <a:chExt cx="11533187" cy="5008562"/>
          </a:xfrm>
        </p:grpSpPr>
        <p:grpSp>
          <p:nvGrpSpPr>
            <p:cNvPr id="74" name="组合 73"/>
            <p:cNvGrpSpPr/>
            <p:nvPr/>
          </p:nvGrpSpPr>
          <p:grpSpPr>
            <a:xfrm>
              <a:off x="660399" y="1829531"/>
              <a:ext cx="3900311" cy="2097590"/>
              <a:chOff x="660399" y="1829531"/>
              <a:chExt cx="3900311" cy="2097590"/>
            </a:xfrm>
          </p:grpSpPr>
          <p:sp>
            <p:nvSpPr>
              <p:cNvPr id="18" name="Shape1"/>
              <p:cNvSpPr/>
              <p:nvPr/>
            </p:nvSpPr>
            <p:spPr>
              <a:xfrm>
                <a:off x="660400" y="1829531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Text1"/>
              <p:cNvSpPr/>
              <p:nvPr/>
            </p:nvSpPr>
            <p:spPr bwMode="auto">
              <a:xfrm>
                <a:off x="660399" y="2289126"/>
                <a:ext cx="3900311" cy="1637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上传截图，AI自动识别布局与元素</a:t>
                </a:r>
                <a:endParaRPr lang="en-US" dirty="0"/>
              </a:p>
            </p:txBody>
          </p:sp>
          <p:sp>
            <p:nvSpPr>
              <p:cNvPr id="16" name="Bullet1"/>
              <p:cNvSpPr txBox="1"/>
              <p:nvPr/>
            </p:nvSpPr>
            <p:spPr bwMode="auto">
              <a:xfrm>
                <a:off x="660399" y="1901531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截图上传与识别</a:t>
                </a:r>
                <a:endParaRPr lang="en-US" dirty="0"/>
              </a:p>
            </p:txBody>
          </p:sp>
        </p:grpSp>
        <p:sp>
          <p:nvSpPr>
            <p:cNvPr id="39" name="Title"/>
            <p:cNvSpPr txBox="1"/>
            <p:nvPr/>
          </p:nvSpPr>
          <p:spPr>
            <a:xfrm>
              <a:off x="658813" y="1125538"/>
              <a:ext cx="7236000" cy="563562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图像识别技术助力快速原型开发</a:t>
              </a:r>
              <a:endParaRPr lang="en-US" dirty="0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660399" y="4036509"/>
              <a:ext cx="3900311" cy="2097590"/>
              <a:chOff x="660399" y="3347887"/>
              <a:chExt cx="3900311" cy="2097590"/>
            </a:xfrm>
          </p:grpSpPr>
          <p:sp>
            <p:nvSpPr>
              <p:cNvPr id="32" name="Shape2"/>
              <p:cNvSpPr/>
              <p:nvPr/>
            </p:nvSpPr>
            <p:spPr>
              <a:xfrm>
                <a:off x="660400" y="3347887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Text2"/>
              <p:cNvSpPr/>
              <p:nvPr/>
            </p:nvSpPr>
            <p:spPr bwMode="auto">
              <a:xfrm>
                <a:off x="660399" y="3807482"/>
                <a:ext cx="3900311" cy="1637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输出响应式代码，支持自定义修改</a:t>
                </a:r>
                <a:endParaRPr lang="en-US" dirty="0"/>
              </a:p>
            </p:txBody>
          </p:sp>
          <p:sp>
            <p:nvSpPr>
              <p:cNvPr id="40" name="Bullet2"/>
              <p:cNvSpPr txBox="1"/>
              <p:nvPr/>
            </p:nvSpPr>
            <p:spPr bwMode="auto">
              <a:xfrm>
                <a:off x="660399" y="3419887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代码生成与调整</a:t>
                </a:r>
                <a:endParaRPr lang="en-US" dirty="0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4701822" y="1829531"/>
              <a:ext cx="3900311" cy="2097590"/>
              <a:chOff x="4701822" y="1829531"/>
              <a:chExt cx="3900311" cy="2097590"/>
            </a:xfrm>
          </p:grpSpPr>
          <p:sp>
            <p:nvSpPr>
              <p:cNvPr id="54" name="Shape3"/>
              <p:cNvSpPr/>
              <p:nvPr/>
            </p:nvSpPr>
            <p:spPr>
              <a:xfrm>
                <a:off x="4701823" y="1829531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Text3"/>
              <p:cNvSpPr/>
              <p:nvPr/>
            </p:nvSpPr>
            <p:spPr bwMode="auto">
              <a:xfrm>
                <a:off x="4701822" y="2289126"/>
                <a:ext cx="3900311" cy="1637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支持React、Vue、Angular等多种框架</a:t>
                </a:r>
                <a:endParaRPr lang="en-US" dirty="0"/>
              </a:p>
            </p:txBody>
          </p:sp>
          <p:sp>
            <p:nvSpPr>
              <p:cNvPr id="57" name="Bullet3"/>
              <p:cNvSpPr txBox="1"/>
              <p:nvPr/>
            </p:nvSpPr>
            <p:spPr bwMode="auto">
              <a:xfrm>
                <a:off x="4701822" y="1901531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技术栈适配</a:t>
                </a:r>
                <a:endParaRPr lang="en-US" dirty="0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4701822" y="4036509"/>
              <a:ext cx="3900311" cy="2097590"/>
              <a:chOff x="4701822" y="3347887"/>
              <a:chExt cx="3900311" cy="2097590"/>
            </a:xfrm>
          </p:grpSpPr>
          <p:sp>
            <p:nvSpPr>
              <p:cNvPr id="59" name="Shape4"/>
              <p:cNvSpPr/>
              <p:nvPr/>
            </p:nvSpPr>
            <p:spPr>
              <a:xfrm>
                <a:off x="4701823" y="3347887"/>
                <a:ext cx="261737" cy="7200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Text4"/>
              <p:cNvSpPr/>
              <p:nvPr/>
            </p:nvSpPr>
            <p:spPr bwMode="auto">
              <a:xfrm>
                <a:off x="4701822" y="3807482"/>
                <a:ext cx="3900311" cy="1637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用户可标注错误区域并重新生成</a:t>
                </a:r>
                <a:endParaRPr lang="en-US" dirty="0"/>
              </a:p>
            </p:txBody>
          </p:sp>
          <p:sp>
            <p:nvSpPr>
              <p:cNvPr id="62" name="Bullet4"/>
              <p:cNvSpPr txBox="1"/>
              <p:nvPr/>
            </p:nvSpPr>
            <p:spPr bwMode="auto">
              <a:xfrm>
                <a:off x="4701822" y="3419887"/>
                <a:ext cx="3900311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可视化反馈机制</a:t>
                </a:r>
                <a:endParaRPr lang="en-US" dirty="0"/>
              </a:p>
            </p:txBody>
          </p:sp>
        </p:grpSp>
        <p:sp>
          <p:nvSpPr>
            <p:cNvPr id="81" name="PictureMisc1"/>
            <p:cNvSpPr/>
            <p:nvPr/>
          </p:nvSpPr>
          <p:spPr>
            <a:xfrm>
              <a:off x="8733073" y="1125538"/>
              <a:ext cx="3458927" cy="5008562"/>
            </a:xfrm>
            <a:prstGeom prst="rect">
              <a:avLst/>
            </a:prstGeom>
            <a:blipFill>
              <a:blip r:embed="rId1"/>
              <a:stretch>
                <a:fillRect l="-40500" r="-405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截图生成代码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0f97800a-818a-4216-b0bc-53024f617262.source.4.zh-Hans.pptx"/>
          <p:cNvGrpSpPr/>
          <p:nvPr/>
        </p:nvGrpSpPr>
        <p:grpSpPr>
          <a:xfrm>
            <a:off x="660400" y="1126157"/>
            <a:ext cx="10858500" cy="5007943"/>
            <a:chOff x="660400" y="1126157"/>
            <a:chExt cx="10858500" cy="5007943"/>
          </a:xfrm>
        </p:grpSpPr>
        <p:grpSp>
          <p:nvGrpSpPr>
            <p:cNvPr id="14" name="组合 13"/>
            <p:cNvGrpSpPr/>
            <p:nvPr/>
          </p:nvGrpSpPr>
          <p:grpSpPr>
            <a:xfrm>
              <a:off x="7162800" y="1139583"/>
              <a:ext cx="4356100" cy="4988167"/>
              <a:chOff x="7162800" y="1139583"/>
              <a:chExt cx="4356100" cy="4988167"/>
            </a:xfrm>
          </p:grpSpPr>
          <p:sp>
            <p:nvSpPr>
              <p:cNvPr id="17" name="Title"/>
              <p:cNvSpPr txBox="1"/>
              <p:nvPr/>
            </p:nvSpPr>
            <p:spPr>
              <a:xfrm>
                <a:off x="7164050" y="1139583"/>
                <a:ext cx="4352774" cy="131300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 anchorCtr="0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自定义代码规范，确保一致性与可维护性</a:t>
                </a:r>
                <a:endParaRPr lang="en-US" dirty="0"/>
              </a:p>
            </p:txBody>
          </p:sp>
          <p:sp>
            <p:nvSpPr>
              <p:cNvPr id="18" name="PictureMisc1"/>
              <p:cNvSpPr/>
              <p:nvPr/>
            </p:nvSpPr>
            <p:spPr>
              <a:xfrm>
                <a:off x="7162800" y="2603500"/>
                <a:ext cx="4356100" cy="3524250"/>
              </a:xfrm>
              <a:prstGeom prst="roundRect">
                <a:avLst>
                  <a:gd name="adj" fmla="val 917"/>
                </a:avLst>
              </a:prstGeom>
              <a:blipFill>
                <a:blip r:embed="rId1"/>
                <a:stretch>
                  <a:fillRect l="-22178" r="-22178"/>
                </a:stretch>
              </a:blipFill>
              <a:ln w="381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60400" y="1126157"/>
              <a:ext cx="6299199" cy="1172193"/>
              <a:chOff x="660400" y="1130300"/>
              <a:chExt cx="6299199" cy="1172193"/>
            </a:xfrm>
          </p:grpSpPr>
          <p:sp>
            <p:nvSpPr>
              <p:cNvPr id="6" name="Text1"/>
              <p:cNvSpPr/>
              <p:nvPr/>
            </p:nvSpPr>
            <p:spPr bwMode="auto">
              <a:xfrm>
                <a:off x="1219198" y="1503928"/>
                <a:ext cx="5740401" cy="798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定义组件结构、类型声明、样式使用标准</a:t>
                </a:r>
                <a:endParaRPr lang="en-US" dirty="0"/>
              </a:p>
            </p:txBody>
          </p:sp>
          <p:sp>
            <p:nvSpPr>
              <p:cNvPr id="7" name="Bullet1"/>
              <p:cNvSpPr txBox="1"/>
              <p:nvPr/>
            </p:nvSpPr>
            <p:spPr bwMode="auto">
              <a:xfrm>
                <a:off x="1219198" y="1130300"/>
                <a:ext cx="5740401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/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组件规范</a:t>
                </a:r>
                <a:endParaRPr lang="en-US" dirty="0"/>
              </a:p>
            </p:txBody>
          </p:sp>
          <p:sp>
            <p:nvSpPr>
              <p:cNvPr id="8" name="Number1"/>
              <p:cNvSpPr txBox="1"/>
              <p:nvPr/>
            </p:nvSpPr>
            <p:spPr>
              <a:xfrm>
                <a:off x="660400" y="1180315"/>
                <a:ext cx="432000" cy="432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rtlCol="0" anchor="ctr">
                <a:norm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0400" y="2404740"/>
              <a:ext cx="6299199" cy="1172193"/>
              <a:chOff x="660400" y="1981846"/>
              <a:chExt cx="6299199" cy="1172193"/>
            </a:xfrm>
          </p:grpSpPr>
          <p:sp>
            <p:nvSpPr>
              <p:cNvPr id="10" name="Text2"/>
              <p:cNvSpPr/>
              <p:nvPr/>
            </p:nvSpPr>
            <p:spPr bwMode="auto">
              <a:xfrm>
                <a:off x="1219198" y="2355474"/>
                <a:ext cx="5740401" cy="798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指定作用范围，如 `src/components/**/*.tsx`</a:t>
                </a:r>
                <a:endParaRPr lang="en-US" dirty="0"/>
              </a:p>
            </p:txBody>
          </p:sp>
          <p:sp>
            <p:nvSpPr>
              <p:cNvPr id="11" name="Bullet2"/>
              <p:cNvSpPr txBox="1"/>
              <p:nvPr/>
            </p:nvSpPr>
            <p:spPr bwMode="auto">
              <a:xfrm>
                <a:off x="1219198" y="1981846"/>
                <a:ext cx="5740401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/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文件匹配规则</a:t>
                </a:r>
                <a:endParaRPr lang="en-US" dirty="0"/>
              </a:p>
            </p:txBody>
          </p:sp>
          <p:sp>
            <p:nvSpPr>
              <p:cNvPr id="12" name="Number2"/>
              <p:cNvSpPr txBox="1"/>
              <p:nvPr/>
            </p:nvSpPr>
            <p:spPr>
              <a:xfrm>
                <a:off x="660400" y="2024733"/>
                <a:ext cx="432000" cy="432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altLang="zh-CN" sz="1600" b="1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60400" y="3683323"/>
              <a:ext cx="6299199" cy="1172193"/>
              <a:chOff x="660400" y="2833392"/>
              <a:chExt cx="6299199" cy="1172193"/>
            </a:xfrm>
          </p:grpSpPr>
          <p:sp>
            <p:nvSpPr>
              <p:cNvPr id="15" name="Text3"/>
              <p:cNvSpPr/>
              <p:nvPr/>
            </p:nvSpPr>
            <p:spPr bwMode="auto">
              <a:xfrm>
                <a:off x="1219198" y="3207020"/>
                <a:ext cx="5740401" cy="798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强制使用函数组件和Hooks，避免类组件</a:t>
                </a:r>
                <a:endParaRPr lang="en-US" dirty="0"/>
              </a:p>
            </p:txBody>
          </p:sp>
          <p:sp>
            <p:nvSpPr>
              <p:cNvPr id="16" name="Bullet3"/>
              <p:cNvSpPr txBox="1"/>
              <p:nvPr/>
            </p:nvSpPr>
            <p:spPr bwMode="auto">
              <a:xfrm>
                <a:off x="1219198" y="2833392"/>
                <a:ext cx="5740401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Hooks优先原则</a:t>
                </a:r>
                <a:endParaRPr lang="en-US" dirty="0"/>
              </a:p>
            </p:txBody>
          </p:sp>
          <p:sp>
            <p:nvSpPr>
              <p:cNvPr id="19" name="Number3"/>
              <p:cNvSpPr txBox="1"/>
              <p:nvPr/>
            </p:nvSpPr>
            <p:spPr>
              <a:xfrm>
                <a:off x="660400" y="2890500"/>
                <a:ext cx="432000" cy="432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rtlCol="0" anchor="ctr">
                <a:normAutofit/>
              </a:bodyPr>
              <a:lstStyle/>
              <a:p>
                <a:pPr algn="ctr"/>
                <a:r>
                  <a:rPr lang="en-US" altLang="zh-CN" sz="1600" b="1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60400" y="4961907"/>
              <a:ext cx="6299199" cy="1172193"/>
              <a:chOff x="660400" y="3684938"/>
              <a:chExt cx="6299199" cy="1172193"/>
            </a:xfrm>
          </p:grpSpPr>
          <p:sp>
            <p:nvSpPr>
              <p:cNvPr id="23" name="Text4"/>
              <p:cNvSpPr/>
              <p:nvPr/>
            </p:nvSpPr>
            <p:spPr bwMode="auto">
              <a:xfrm>
                <a:off x="1219198" y="4058566"/>
                <a:ext cx="5740401" cy="798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推荐使用React.memo提升渲染性能</a:t>
                </a:r>
                <a:endParaRPr lang="en-US" dirty="0"/>
              </a:p>
            </p:txBody>
          </p:sp>
          <p:sp>
            <p:nvSpPr>
              <p:cNvPr id="24" name="Bullet4"/>
              <p:cNvSpPr txBox="1"/>
              <p:nvPr/>
            </p:nvSpPr>
            <p:spPr bwMode="auto">
              <a:xfrm>
                <a:off x="1219198" y="3684938"/>
                <a:ext cx="5740401" cy="373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组件优化建议</a:t>
                </a:r>
                <a:endParaRPr lang="en-US" dirty="0"/>
              </a:p>
            </p:txBody>
          </p:sp>
          <p:sp>
            <p:nvSpPr>
              <p:cNvPr id="27" name="Number4"/>
              <p:cNvSpPr txBox="1"/>
              <p:nvPr/>
            </p:nvSpPr>
            <p:spPr>
              <a:xfrm>
                <a:off x="660400" y="3727821"/>
                <a:ext cx="432000" cy="432000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rtlCol="0" anchor="ctr">
                <a:normAutofit/>
              </a:bodyPr>
              <a:lstStyle/>
              <a:p>
                <a:pPr algn="ctr"/>
                <a:r>
                  <a:rPr lang="en-US" altLang="zh-CN" sz="1600" b="1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sz="16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Rules—让</a:t>
            </a:r>
            <a:r>
              <a:rPr lang="en-US" altLang="zh-CN" dirty="0"/>
              <a:t>AI</a:t>
            </a:r>
            <a:r>
              <a:rPr lang="zh-CN" altLang="en-US" dirty="0"/>
              <a:t>更懂你的</a:t>
            </a:r>
            <a:r>
              <a:rPr lang="zh-CN" altLang="en-US" dirty="0"/>
              <a:t>项目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3429000"/>
            <a:ext cx="2251710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特色功能应用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探讨Cursor的独特亮点与创新实践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2848c8df-724a-4ef5-8db2-8cfcfa9f0f21.source.4.zh-Hans.pptx"/>
          <p:cNvGrpSpPr/>
          <p:nvPr/>
        </p:nvGrpSpPr>
        <p:grpSpPr>
          <a:xfrm>
            <a:off x="660400" y="1130299"/>
            <a:ext cx="10858506" cy="4951344"/>
            <a:chOff x="660400" y="1130299"/>
            <a:chExt cx="10858506" cy="4951344"/>
          </a:xfrm>
          <a:noFill/>
        </p:grpSpPr>
        <p:grpSp>
          <p:nvGrpSpPr>
            <p:cNvPr id="3" name="组合 2"/>
            <p:cNvGrpSpPr/>
            <p:nvPr/>
          </p:nvGrpSpPr>
          <p:grpSpPr>
            <a:xfrm>
              <a:off x="669604" y="1829969"/>
              <a:ext cx="5259055" cy="2034305"/>
              <a:chOff x="155961" y="2131094"/>
              <a:chExt cx="3446546" cy="2034305"/>
            </a:xfrm>
            <a:grpFill/>
          </p:grpSpPr>
          <p:sp>
            <p:nvSpPr>
              <p:cNvPr id="73" name="Number1"/>
              <p:cNvSpPr>
                <a:spLocks noChangeAspect="1"/>
              </p:cNvSpPr>
              <p:nvPr/>
            </p:nvSpPr>
            <p:spPr>
              <a:xfrm>
                <a:off x="155961" y="2172910"/>
                <a:ext cx="408651" cy="540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1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65" name="Bullet1"/>
              <p:cNvSpPr txBox="1"/>
              <p:nvPr/>
            </p:nvSpPr>
            <p:spPr>
              <a:xfrm>
                <a:off x="564612" y="2131094"/>
                <a:ext cx="3037895" cy="615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协议架构解析</a:t>
                </a:r>
                <a:endParaRPr lang="en-US" dirty="0"/>
              </a:p>
            </p:txBody>
          </p:sp>
          <p:sp>
            <p:nvSpPr>
              <p:cNvPr id="72" name="Text1"/>
              <p:cNvSpPr txBox="1"/>
              <p:nvPr/>
            </p:nvSpPr>
            <p:spPr>
              <a:xfrm>
                <a:off x="155961" y="2788095"/>
                <a:ext cx="3446546" cy="13773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详细介绍MCP如何连接AI模型与外部系统</a:t>
                </a:r>
                <a:endParaRPr lang="en-US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59843" y="1829970"/>
              <a:ext cx="5259058" cy="2034304"/>
              <a:chOff x="155961" y="3548371"/>
              <a:chExt cx="3446548" cy="2034304"/>
            </a:xfrm>
            <a:grpFill/>
          </p:grpSpPr>
          <p:sp>
            <p:nvSpPr>
              <p:cNvPr id="62" name="Number2"/>
              <p:cNvSpPr>
                <a:spLocks noChangeAspect="1"/>
              </p:cNvSpPr>
              <p:nvPr/>
            </p:nvSpPr>
            <p:spPr>
              <a:xfrm>
                <a:off x="155961" y="3590186"/>
                <a:ext cx="408651" cy="540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2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60" name="Bullet2"/>
              <p:cNvSpPr txBox="1"/>
              <p:nvPr/>
            </p:nvSpPr>
            <p:spPr>
              <a:xfrm>
                <a:off x="564612" y="3548371"/>
                <a:ext cx="3037897" cy="615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插件扩展机制</a:t>
                </a:r>
                <a:endParaRPr lang="en-US" dirty="0"/>
              </a:p>
            </p:txBody>
          </p:sp>
          <p:sp>
            <p:nvSpPr>
              <p:cNvPr id="61" name="Text2"/>
              <p:cNvSpPr txBox="1"/>
              <p:nvPr/>
            </p:nvSpPr>
            <p:spPr>
              <a:xfrm>
                <a:off x="155961" y="4205371"/>
                <a:ext cx="3446548" cy="13773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支持接入第三方API和服务</a:t>
                </a:r>
                <a:endParaRPr 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69604" y="4047339"/>
              <a:ext cx="5259055" cy="2034304"/>
              <a:chOff x="155961" y="5018172"/>
              <a:chExt cx="3446546" cy="2034304"/>
            </a:xfrm>
            <a:grpFill/>
          </p:grpSpPr>
          <p:sp>
            <p:nvSpPr>
              <p:cNvPr id="48" name="Number3"/>
              <p:cNvSpPr>
                <a:spLocks noChangeAspect="1"/>
              </p:cNvSpPr>
              <p:nvPr/>
            </p:nvSpPr>
            <p:spPr>
              <a:xfrm>
                <a:off x="155961" y="5059987"/>
                <a:ext cx="408651" cy="540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3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46" name="Bullet3"/>
              <p:cNvSpPr txBox="1"/>
              <p:nvPr/>
            </p:nvSpPr>
            <p:spPr>
              <a:xfrm>
                <a:off x="564612" y="5018172"/>
                <a:ext cx="3037895" cy="615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MCP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服务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Text3"/>
              <p:cNvSpPr txBox="1"/>
              <p:nvPr/>
            </p:nvSpPr>
            <p:spPr>
              <a:xfrm>
                <a:off x="155961" y="5675172"/>
                <a:ext cx="3446546" cy="13773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altLang="zh-CN" dirty="0"/>
                  <a:t>https://github.com/modelcontextprotocol/servers</a:t>
                </a:r>
                <a:endParaRPr lang="en-US" altLang="zh-CN" dirty="0"/>
              </a:p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altLang="zh-CN" dirty="0"/>
                  <a:t>https://smithery.ai/</a:t>
                </a:r>
                <a:br>
                  <a:rPr lang="en-US" altLang="zh-CN" dirty="0"/>
                </a:br>
                <a:r>
                  <a:rPr lang="en-US" altLang="zh-CN" dirty="0"/>
                  <a:t>https://bailian.console.aliyun.com/?tab=mcp#/mcp-market</a:t>
                </a:r>
                <a:endParaRPr lang="en-US" altLang="zh-CN" dirty="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259845" y="4082457"/>
              <a:ext cx="5259061" cy="1999186"/>
              <a:chOff x="6601238" y="2189610"/>
              <a:chExt cx="3446549" cy="1999186"/>
            </a:xfrm>
            <a:grpFill/>
          </p:grpSpPr>
          <p:sp>
            <p:nvSpPr>
              <p:cNvPr id="43" name="Number4"/>
              <p:cNvSpPr>
                <a:spLocks noChangeAspect="1"/>
              </p:cNvSpPr>
              <p:nvPr/>
            </p:nvSpPr>
            <p:spPr>
              <a:xfrm>
                <a:off x="6601238" y="2228845"/>
                <a:ext cx="408651" cy="540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108000" tIns="108000" rIns="108000" bIns="108000" rtlCol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sz="2400" b="1" dirty="0">
                    <a:cs typeface="+mn-ea"/>
                    <a:sym typeface="+mn-lt"/>
                  </a:rPr>
                  <a:t>4</a:t>
                </a:r>
                <a:endParaRPr kumimoji="1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32" name="Bullet4"/>
              <p:cNvSpPr txBox="1"/>
              <p:nvPr/>
            </p:nvSpPr>
            <p:spPr>
              <a:xfrm>
                <a:off x="7009890" y="2189610"/>
                <a:ext cx="3037897" cy="6151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实际应用场景</a:t>
                </a:r>
                <a:endParaRPr lang="en-US" dirty="0"/>
              </a:p>
            </p:txBody>
          </p:sp>
          <p:sp>
            <p:nvSpPr>
              <p:cNvPr id="33" name="Text4"/>
              <p:cNvSpPr txBox="1"/>
              <p:nvPr/>
            </p:nvSpPr>
            <p:spPr>
              <a:xfrm>
                <a:off x="6601241" y="2811492"/>
                <a:ext cx="3446545" cy="137730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如自动化测试、文档生成、代码审查等</a:t>
                </a:r>
                <a:endParaRPr lang="en-US" dirty="0"/>
              </a:p>
            </p:txBody>
          </p:sp>
        </p:grpSp>
        <p:sp>
          <p:nvSpPr>
            <p:cNvPr id="17" name="Title"/>
            <p:cNvSpPr txBox="1"/>
            <p:nvPr/>
          </p:nvSpPr>
          <p:spPr>
            <a:xfrm>
              <a:off x="660400" y="1130299"/>
              <a:ext cx="10858500" cy="54000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Model Context Protocol，提升模型与工具协同</a:t>
              </a: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MCP协议支持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73e8741a-6388-449f-982e-cee35fea6c79.source.4.zh-Hans.pptx"/>
          <p:cNvGrpSpPr/>
          <p:nvPr/>
        </p:nvGrpSpPr>
        <p:grpSpPr>
          <a:xfrm>
            <a:off x="0" y="1130301"/>
            <a:ext cx="12192000" cy="5727700"/>
            <a:chOff x="0" y="1130301"/>
            <a:chExt cx="12192000" cy="5727700"/>
          </a:xfrm>
        </p:grpSpPr>
        <p:sp>
          <p:nvSpPr>
            <p:cNvPr id="26" name="PictureMisc1"/>
            <p:cNvSpPr/>
            <p:nvPr/>
          </p:nvSpPr>
          <p:spPr>
            <a:xfrm>
              <a:off x="0" y="3577708"/>
              <a:ext cx="12192000" cy="3280293"/>
            </a:xfrm>
            <a:custGeom>
              <a:avLst/>
              <a:gdLst>
                <a:gd name="connsiteX0" fmla="*/ 0 w 12192000"/>
                <a:gd name="connsiteY0" fmla="*/ 0 h 2859819"/>
                <a:gd name="connsiteX1" fmla="*/ 154318 w 12192000"/>
                <a:gd name="connsiteY1" fmla="*/ 88273 h 2859819"/>
                <a:gd name="connsiteX2" fmla="*/ 6332477 w 12192000"/>
                <a:gd name="connsiteY2" fmla="*/ 1819216 h 2859819"/>
                <a:gd name="connsiteX3" fmla="*/ 12073682 w 12192000"/>
                <a:gd name="connsiteY3" fmla="*/ 1505182 h 2859819"/>
                <a:gd name="connsiteX4" fmla="*/ 12192000 w 12192000"/>
                <a:gd name="connsiteY4" fmla="*/ 1474066 h 2859819"/>
                <a:gd name="connsiteX5" fmla="*/ 12192000 w 12192000"/>
                <a:gd name="connsiteY5" fmla="*/ 2859819 h 2859819"/>
                <a:gd name="connsiteX6" fmla="*/ 0 w 12192000"/>
                <a:gd name="connsiteY6" fmla="*/ 2859819 h 285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859819">
                  <a:moveTo>
                    <a:pt x="0" y="0"/>
                  </a:moveTo>
                  <a:lnTo>
                    <a:pt x="154318" y="88273"/>
                  </a:lnTo>
                  <a:cubicBezTo>
                    <a:pt x="1695893" y="934556"/>
                    <a:pt x="3877077" y="1578401"/>
                    <a:pt x="6332477" y="1819216"/>
                  </a:cubicBezTo>
                  <a:cubicBezTo>
                    <a:pt x="8480950" y="2029929"/>
                    <a:pt x="10483428" y="1897164"/>
                    <a:pt x="12073682" y="1505182"/>
                  </a:cubicBezTo>
                  <a:lnTo>
                    <a:pt x="12192000" y="1474066"/>
                  </a:lnTo>
                  <a:lnTo>
                    <a:pt x="12192000" y="2859819"/>
                  </a:lnTo>
                  <a:lnTo>
                    <a:pt x="0" y="2859819"/>
                  </a:lnTo>
                  <a:close/>
                </a:path>
              </a:pathLst>
            </a:custGeom>
            <a:blipFill>
              <a:blip r:embed="rId1"/>
              <a:stretch>
                <a:fillRect t="-54150" b="-54150"/>
              </a:stretch>
            </a:blipFill>
            <a:ln w="3175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60400" y="2158280"/>
              <a:ext cx="2636682" cy="3975820"/>
              <a:chOff x="747162" y="2158280"/>
              <a:chExt cx="2636682" cy="3975820"/>
            </a:xfrm>
          </p:grpSpPr>
          <p:sp>
            <p:nvSpPr>
              <p:cNvPr id="2" name="ComponentBackground1"/>
              <p:cNvSpPr/>
              <p:nvPr/>
            </p:nvSpPr>
            <p:spPr>
              <a:xfrm>
                <a:off x="747162" y="2497860"/>
                <a:ext cx="2636682" cy="3636240"/>
              </a:xfrm>
              <a:prstGeom prst="roundRect">
                <a:avLst>
                  <a:gd name="adj" fmla="val 7700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" name="Text1"/>
              <p:cNvSpPr txBox="1"/>
              <p:nvPr/>
            </p:nvSpPr>
            <p:spPr>
              <a:xfrm>
                <a:off x="794907" y="3826042"/>
                <a:ext cx="2492993" cy="21656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cs typeface="+mn-ea"/>
                    <a:sym typeface="+mn-lt"/>
                  </a:rPr>
                  <a:t>将Figma设计图直接转为HTML/CSS/JS代码</a:t>
                </a:r>
                <a:endParaRPr lang="en-US" dirty="0"/>
              </a:p>
            </p:txBody>
          </p:sp>
          <p:sp>
            <p:nvSpPr>
              <p:cNvPr id="5" name="Bullet1"/>
              <p:cNvSpPr txBox="1"/>
              <p:nvPr/>
            </p:nvSpPr>
            <p:spPr>
              <a:xfrm>
                <a:off x="794906" y="2971800"/>
                <a:ext cx="2492993" cy="85424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设计到代码转换</a:t>
                </a:r>
                <a:endParaRPr lang="en-US" dirty="0"/>
              </a:p>
            </p:txBody>
          </p:sp>
          <p:sp>
            <p:nvSpPr>
              <p:cNvPr id="6" name="Number1"/>
              <p:cNvSpPr/>
              <p:nvPr/>
            </p:nvSpPr>
            <p:spPr>
              <a:xfrm flipH="1">
                <a:off x="857657" y="2158280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sz="20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9" name="Title"/>
            <p:cNvSpPr>
              <a:spLocks noChangeAspect="1"/>
            </p:cNvSpPr>
            <p:nvPr/>
          </p:nvSpPr>
          <p:spPr>
            <a:xfrm>
              <a:off x="666750" y="1130301"/>
              <a:ext cx="10858500" cy="546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设计稿一键生成代码，加速UI开发流程</a:t>
              </a:r>
              <a:endParaRPr lang="en-US" dirty="0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3401006" y="2158280"/>
              <a:ext cx="2636682" cy="3975820"/>
              <a:chOff x="747162" y="2158280"/>
              <a:chExt cx="2636682" cy="3975820"/>
            </a:xfrm>
          </p:grpSpPr>
          <p:sp>
            <p:nvSpPr>
              <p:cNvPr id="64" name="ComponentBackground2"/>
              <p:cNvSpPr/>
              <p:nvPr/>
            </p:nvSpPr>
            <p:spPr>
              <a:xfrm>
                <a:off x="747162" y="2497860"/>
                <a:ext cx="2636682" cy="3636240"/>
              </a:xfrm>
              <a:prstGeom prst="roundRect">
                <a:avLst>
                  <a:gd name="adj" fmla="val 7700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Text2"/>
              <p:cNvSpPr txBox="1"/>
              <p:nvPr/>
            </p:nvSpPr>
            <p:spPr>
              <a:xfrm>
                <a:off x="794907" y="3826042"/>
                <a:ext cx="2492993" cy="21656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cs typeface="+mn-ea"/>
                    <a:sym typeface="+mn-lt"/>
                  </a:rPr>
                  <a:t>保证视觉效果与原稿一致</a:t>
                </a:r>
                <a:endParaRPr lang="en-US" dirty="0"/>
              </a:p>
            </p:txBody>
          </p:sp>
          <p:sp>
            <p:nvSpPr>
              <p:cNvPr id="66" name="Bullet2"/>
              <p:cNvSpPr txBox="1"/>
              <p:nvPr/>
            </p:nvSpPr>
            <p:spPr>
              <a:xfrm>
                <a:off x="794906" y="2971800"/>
                <a:ext cx="2492993" cy="85424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样式保留机制</a:t>
                </a:r>
                <a:endParaRPr lang="en-US" dirty="0"/>
              </a:p>
            </p:txBody>
          </p:sp>
          <p:sp>
            <p:nvSpPr>
              <p:cNvPr id="67" name="Number2"/>
              <p:cNvSpPr/>
              <p:nvPr/>
            </p:nvSpPr>
            <p:spPr>
              <a:xfrm flipH="1">
                <a:off x="857657" y="2158280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sz="20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6141612" y="2158280"/>
              <a:ext cx="2636682" cy="3975820"/>
              <a:chOff x="747162" y="2158280"/>
              <a:chExt cx="2636682" cy="3975820"/>
            </a:xfrm>
          </p:grpSpPr>
          <p:sp>
            <p:nvSpPr>
              <p:cNvPr id="69" name="ComponentBackground3"/>
              <p:cNvSpPr/>
              <p:nvPr/>
            </p:nvSpPr>
            <p:spPr>
              <a:xfrm>
                <a:off x="747162" y="2497860"/>
                <a:ext cx="2636682" cy="3636240"/>
              </a:xfrm>
              <a:prstGeom prst="roundRect">
                <a:avLst>
                  <a:gd name="adj" fmla="val 7700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Text3"/>
              <p:cNvSpPr txBox="1"/>
              <p:nvPr/>
            </p:nvSpPr>
            <p:spPr>
              <a:xfrm>
                <a:off x="794907" y="3826042"/>
                <a:ext cx="2492993" cy="21656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cs typeface="+mn-ea"/>
                    <a:sym typeface="+mn-lt"/>
                  </a:rPr>
                  <a:t>自动生成可复用的UI组件库</a:t>
                </a:r>
                <a:endParaRPr lang="en-US" dirty="0"/>
              </a:p>
            </p:txBody>
          </p:sp>
          <p:sp>
            <p:nvSpPr>
              <p:cNvPr id="71" name="Bullet3"/>
              <p:cNvSpPr txBox="1"/>
              <p:nvPr/>
            </p:nvSpPr>
            <p:spPr>
              <a:xfrm>
                <a:off x="794906" y="2971800"/>
                <a:ext cx="2492993" cy="85424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组件复用支持</a:t>
                </a:r>
                <a:endParaRPr lang="en-US" dirty="0"/>
              </a:p>
            </p:txBody>
          </p:sp>
          <p:sp>
            <p:nvSpPr>
              <p:cNvPr id="72" name="Number3"/>
              <p:cNvSpPr/>
              <p:nvPr/>
            </p:nvSpPr>
            <p:spPr>
              <a:xfrm flipH="1">
                <a:off x="857657" y="2158280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sz="20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8882218" y="2158280"/>
              <a:ext cx="2636682" cy="3975820"/>
              <a:chOff x="747162" y="2158280"/>
              <a:chExt cx="2636682" cy="3975820"/>
            </a:xfrm>
          </p:grpSpPr>
          <p:sp>
            <p:nvSpPr>
              <p:cNvPr id="74" name="ComponentBackground4"/>
              <p:cNvSpPr/>
              <p:nvPr/>
            </p:nvSpPr>
            <p:spPr>
              <a:xfrm>
                <a:off x="747162" y="2497860"/>
                <a:ext cx="2636682" cy="3636240"/>
              </a:xfrm>
              <a:prstGeom prst="roundRect">
                <a:avLst>
                  <a:gd name="adj" fmla="val 7700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Text4"/>
              <p:cNvSpPr txBox="1"/>
              <p:nvPr/>
            </p:nvSpPr>
            <p:spPr>
              <a:xfrm>
                <a:off x="794907" y="3826042"/>
                <a:ext cx="2492993" cy="2165684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cs typeface="+mn-ea"/>
                    <a:sym typeface="+mn-lt"/>
                  </a:rPr>
                  <a:t>支持多人同步编辑与实时预览</a:t>
                </a:r>
                <a:endParaRPr lang="en-US" dirty="0"/>
              </a:p>
            </p:txBody>
          </p:sp>
          <p:sp>
            <p:nvSpPr>
              <p:cNvPr id="76" name="Bullet4"/>
              <p:cNvSpPr txBox="1"/>
              <p:nvPr/>
            </p:nvSpPr>
            <p:spPr>
              <a:xfrm>
                <a:off x="794906" y="2971800"/>
                <a:ext cx="2492993" cy="85424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团队协作优化</a:t>
                </a:r>
                <a:endParaRPr lang="en-US" dirty="0"/>
              </a:p>
            </p:txBody>
          </p:sp>
          <p:sp>
            <p:nvSpPr>
              <p:cNvPr id="77" name="Number4"/>
              <p:cNvSpPr/>
              <p:nvPr/>
            </p:nvSpPr>
            <p:spPr>
              <a:xfrm flipH="1">
                <a:off x="857657" y="2158280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sz="200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标题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Figma集成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优缺点及</a:t>
            </a:r>
            <a:r>
              <a:rPr lang="zh-CN" altLang="en-US" dirty="0"/>
              <a:t>未来发展展望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分析Cursor的技术演进方向与行业影响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0bfb6105-ffc3-4178-ac30-19eab50c76c9.source.4.zh-Hans.pptx"/>
          <p:cNvGrpSpPr/>
          <p:nvPr/>
        </p:nvGrpSpPr>
        <p:grpSpPr>
          <a:xfrm>
            <a:off x="660400" y="1130300"/>
            <a:ext cx="10858500" cy="5003801"/>
            <a:chOff x="660400" y="1130300"/>
            <a:chExt cx="10858500" cy="5003801"/>
          </a:xfrm>
        </p:grpSpPr>
        <p:sp>
          <p:nvSpPr>
            <p:cNvPr id="6" name="Title"/>
            <p:cNvSpPr txBox="1"/>
            <p:nvPr/>
          </p:nvSpPr>
          <p:spPr>
            <a:xfrm>
              <a:off x="660400" y="1130300"/>
              <a:ext cx="10858500" cy="55809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积极参与开源项目，推动技术共享</a:t>
              </a:r>
              <a:endParaRPr lang="en-US" dirty="0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68786" y="1812235"/>
              <a:ext cx="2581527" cy="4313176"/>
              <a:chOff x="668786" y="1812235"/>
              <a:chExt cx="2581527" cy="4313176"/>
            </a:xfrm>
          </p:grpSpPr>
          <p:sp>
            <p:nvSpPr>
              <p:cNvPr id="3" name="Picture1"/>
              <p:cNvSpPr/>
              <p:nvPr/>
            </p:nvSpPr>
            <p:spPr>
              <a:xfrm>
                <a:off x="668787" y="1812235"/>
                <a:ext cx="2581524" cy="1959214"/>
              </a:xfrm>
              <a:prstGeom prst="rect">
                <a:avLst/>
              </a:prstGeom>
              <a:blipFill>
                <a:blip r:embed="rId1"/>
                <a:srcRect/>
                <a:stretch>
                  <a:fillRect l="-6920" r="-6920"/>
                </a:stretch>
              </a:blipFill>
              <a:ln w="127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4" name="Number1"/>
              <p:cNvSpPr/>
              <p:nvPr/>
            </p:nvSpPr>
            <p:spPr>
              <a:xfrm>
                <a:off x="668786" y="181223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Text1"/>
              <p:cNvSpPr txBox="1"/>
              <p:nvPr/>
            </p:nvSpPr>
            <p:spPr>
              <a:xfrm>
                <a:off x="668789" y="436674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支持GitHub Actions、CI/CD等流程</a:t>
                </a:r>
                <a:b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</a:br>
                <a:endParaRPr lang="en-US" dirty="0"/>
              </a:p>
            </p:txBody>
          </p:sp>
          <p:sp>
            <p:nvSpPr>
              <p:cNvPr id="75" name="Bullet1"/>
              <p:cNvSpPr txBox="1"/>
              <p:nvPr/>
            </p:nvSpPr>
            <p:spPr>
              <a:xfrm>
                <a:off x="668786" y="390398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GitHub协作</a:t>
                </a:r>
                <a:endParaRPr lang="en-US" dirty="0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3423923" y="1812235"/>
              <a:ext cx="2584699" cy="4313176"/>
              <a:chOff x="4401038" y="1820925"/>
              <a:chExt cx="2584699" cy="4313176"/>
            </a:xfrm>
          </p:grpSpPr>
          <p:sp>
            <p:nvSpPr>
              <p:cNvPr id="16" name="Picture2"/>
              <p:cNvSpPr/>
              <p:nvPr/>
            </p:nvSpPr>
            <p:spPr>
              <a:xfrm>
                <a:off x="4404213" y="1820925"/>
                <a:ext cx="2581524" cy="1959214"/>
              </a:xfrm>
              <a:prstGeom prst="rect">
                <a:avLst/>
              </a:prstGeom>
              <a:blipFill>
                <a:blip r:embed="rId2"/>
                <a:srcRect/>
                <a:stretch>
                  <a:fillRect l="-16406" r="-16406"/>
                </a:stretch>
              </a:blipFill>
              <a:ln w="127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17" name="Number2"/>
              <p:cNvSpPr/>
              <p:nvPr/>
            </p:nvSpPr>
            <p:spPr>
              <a:xfrm>
                <a:off x="4404212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Text2"/>
              <p:cNvSpPr txBox="1"/>
              <p:nvPr/>
            </p:nvSpPr>
            <p:spPr>
              <a:xfrm>
                <a:off x="4401041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cs typeface="+mn-ea"/>
                    <a:sym typeface="+mn-lt"/>
                  </a:rPr>
                  <a:t>放大与其他竞品的差距，打造护城河；</a:t>
                </a:r>
                <a:endParaRPr lang="en-US" dirty="0"/>
              </a:p>
            </p:txBody>
          </p:sp>
          <p:sp>
            <p:nvSpPr>
              <p:cNvPr id="72" name="Bullet2"/>
              <p:cNvSpPr txBox="1"/>
              <p:nvPr/>
            </p:nvSpPr>
            <p:spPr>
              <a:xfrm>
                <a:off x="4401038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 fontScale="8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ym typeface="+mn-ea"/>
                  </a:rPr>
                  <a:t>持续对大模型</a:t>
                </a:r>
                <a:r>
                  <a:rPr lang="zh-CN" altLang="en-US" b="1" dirty="0">
                    <a:sym typeface="+mn-ea"/>
                  </a:rPr>
                  <a:t>生成的结果优化</a:t>
                </a:r>
                <a:endParaRPr lang="en-US" dirty="0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6182238" y="1820925"/>
              <a:ext cx="2581525" cy="4313176"/>
              <a:chOff x="8135324" y="1820925"/>
              <a:chExt cx="2581525" cy="4313176"/>
            </a:xfrm>
          </p:grpSpPr>
          <p:sp>
            <p:nvSpPr>
              <p:cNvPr id="22" name="Picture3"/>
              <p:cNvSpPr/>
              <p:nvPr/>
            </p:nvSpPr>
            <p:spPr>
              <a:xfrm>
                <a:off x="8135325" y="1820925"/>
                <a:ext cx="2581524" cy="1959214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6920" r="-6920"/>
                </a:stretch>
              </a:blipFill>
              <a:ln w="127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3" name="Number3"/>
              <p:cNvSpPr/>
              <p:nvPr/>
            </p:nvSpPr>
            <p:spPr>
              <a:xfrm>
                <a:off x="8135324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Text3"/>
              <p:cNvSpPr txBox="1"/>
              <p:nvPr/>
            </p:nvSpPr>
            <p:spPr>
              <a:xfrm>
                <a:off x="8135324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cs typeface="+mn-ea"/>
                    <a:sym typeface="+mn-lt"/>
                  </a:rPr>
                  <a:t>鼓励开发者贡献插件与工具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/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绕开微软的竞争和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制约</a:t>
                </a:r>
                <a:endParaRPr kumimoji="1" lang="zh-CN" altLang="en-US" sz="12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kumimoji="1"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69" name="Bullet3"/>
              <p:cNvSpPr txBox="1"/>
              <p:nvPr/>
            </p:nvSpPr>
            <p:spPr>
              <a:xfrm>
                <a:off x="8135324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社区反馈机制</a:t>
                </a:r>
                <a:endParaRPr lang="en-US" dirty="0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937375" y="1820925"/>
              <a:ext cx="2581525" cy="4313176"/>
              <a:chOff x="8135324" y="1820925"/>
              <a:chExt cx="2581525" cy="4313176"/>
            </a:xfrm>
          </p:grpSpPr>
          <p:sp>
            <p:nvSpPr>
              <p:cNvPr id="5" name="Picture4"/>
              <p:cNvSpPr/>
              <p:nvPr/>
            </p:nvSpPr>
            <p:spPr>
              <a:xfrm>
                <a:off x="8135325" y="1820925"/>
                <a:ext cx="2581524" cy="1959214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6920" r="-6920"/>
                </a:stretch>
              </a:blipFill>
              <a:ln w="12700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7" name="Number4"/>
              <p:cNvSpPr/>
              <p:nvPr/>
            </p:nvSpPr>
            <p:spPr>
              <a:xfrm>
                <a:off x="8135324" y="1820925"/>
                <a:ext cx="444471" cy="44445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sz="1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Text4"/>
              <p:cNvSpPr txBox="1"/>
              <p:nvPr/>
            </p:nvSpPr>
            <p:spPr>
              <a:xfrm>
                <a:off x="8135324" y="4375437"/>
                <a:ext cx="2581524" cy="175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cs typeface="+mn-ea"/>
                    <a:sym typeface="+mn-lt"/>
                  </a:rPr>
                  <a:t>比如，发展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MCP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生态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/M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anus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，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mcp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的管理平台；举办类似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trae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的</a:t>
                </a:r>
                <a:r>
                  <a:rPr kumimoji="1" lang="en-US" altLang="zh-CN" sz="1200" dirty="0">
                    <a:cs typeface="+mn-ea"/>
                    <a:sym typeface="+mn-lt"/>
                  </a:rPr>
                  <a:t>MCP</a:t>
                </a:r>
                <a:r>
                  <a:rPr kumimoji="1" lang="zh-CN" altLang="en-US" sz="1200" dirty="0">
                    <a:cs typeface="+mn-ea"/>
                    <a:sym typeface="+mn-lt"/>
                  </a:rPr>
                  <a:t>大赛</a:t>
                </a:r>
                <a:endParaRPr kumimoji="1"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kumimoji="1" lang="zh-CN" altLang="en-US" sz="1200" dirty="0">
                  <a:cs typeface="+mn-ea"/>
                  <a:sym typeface="+mn-lt"/>
                </a:endParaRPr>
              </a:p>
            </p:txBody>
          </p:sp>
          <p:sp>
            <p:nvSpPr>
              <p:cNvPr id="9" name="Bullet4"/>
              <p:cNvSpPr txBox="1"/>
              <p:nvPr/>
            </p:nvSpPr>
            <p:spPr>
              <a:xfrm>
                <a:off x="8135324" y="3912673"/>
                <a:ext cx="2581524" cy="46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开发者激励计划</a:t>
                </a:r>
                <a:endParaRPr lang="en-US" dirty="0"/>
              </a:p>
            </p:txBody>
          </p:sp>
        </p:grpSp>
      </p:grpSp>
      <p:sp>
        <p:nvSpPr>
          <p:cNvPr id="11" name="标题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Cursor生态拓展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665" y="4707255"/>
            <a:ext cx="758190" cy="1838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240" y="5200015"/>
            <a:ext cx="2205355" cy="13468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" y="4706620"/>
            <a:ext cx="1661160" cy="1839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9210" y="4937125"/>
            <a:ext cx="1329690" cy="10756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550" y="4937125"/>
            <a:ext cx="2499995" cy="16090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0840" y="5639435"/>
            <a:ext cx="2001520" cy="9067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" y="5598160"/>
            <a:ext cx="2000885" cy="948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  <a:latin typeface="Arial" panose="020B0604020202090204"/>
                <a:ea typeface="微软雅黑" charset="-122"/>
                <a:cs typeface="+mn-ea"/>
                <a:sym typeface="+mn-lt"/>
              </a:rPr>
              <a:t>谢谢观看</a:t>
            </a:r>
            <a:r>
              <a:rPr lang="en-US" altLang="zh-CN" sz="4000">
                <a:solidFill>
                  <a:schemeClr val="tx1"/>
                </a:solidFill>
                <a:latin typeface="Arial" panose="020B0604020202090204"/>
                <a:ea typeface="微软雅黑" charset="-122"/>
                <a:cs typeface="+mn-ea"/>
                <a:sym typeface="+mn-lt"/>
              </a:rPr>
              <a:t>   </a:t>
            </a:r>
            <a:r>
              <a:rPr lang="zh-CN" altLang="en-US" sz="4000">
                <a:solidFill>
                  <a:schemeClr val="tx1"/>
                </a:solidFill>
                <a:latin typeface="Arial" panose="020B0604020202090204"/>
                <a:ea typeface="微软雅黑" charset="-122"/>
                <a:cs typeface="+mn-ea"/>
                <a:sym typeface="+mn-lt"/>
              </a:rPr>
              <a:t>欢迎指导</a:t>
            </a:r>
            <a:endParaRPr lang="zh-CN" altLang="en-US" sz="4000" dirty="0">
              <a:solidFill>
                <a:schemeClr val="tx1"/>
              </a:solidFill>
              <a:latin typeface="Arial" panose="020B0604020202090204"/>
              <a:ea typeface="微软雅黑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215" y="5264591"/>
            <a:ext cx="1423671" cy="1423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本框 10"/>
          <p:cNvSpPr txBox="1"/>
          <p:nvPr/>
        </p:nvSpPr>
        <p:spPr>
          <a:xfrm>
            <a:off x="8934450" y="5813425"/>
            <a:ext cx="3203575" cy="866775"/>
          </a:xfrm>
          <a:prstGeom prst="rect">
            <a:avLst/>
          </a:prstGeom>
          <a:noFill/>
        </p:spPr>
        <p:txBody>
          <a:bodyPr>
            <a:spAutoFit/>
          </a:bodyPr>
          <a:p>
            <a:pPr defTabSz="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noProof="1">
                <a:solidFill>
                  <a:schemeClr val="tx1"/>
                </a:solidFill>
                <a:cs typeface="+mn-ea"/>
                <a:sym typeface="+mn-lt"/>
              </a:rPr>
              <a:t>地址：上海市闵行区剑川路</a:t>
            </a:r>
            <a:r>
              <a:rPr lang="en-US" altLang="zh-CN" sz="1400" noProof="1">
                <a:solidFill>
                  <a:schemeClr val="tx1"/>
                </a:solidFill>
                <a:cs typeface="+mn-ea"/>
                <a:sym typeface="+mn-lt"/>
              </a:rPr>
              <a:t>930</a:t>
            </a:r>
            <a:r>
              <a:rPr lang="zh-CN" altLang="en-US" sz="1400" noProof="1">
                <a:solidFill>
                  <a:schemeClr val="tx1"/>
                </a:solidFill>
                <a:cs typeface="+mn-ea"/>
                <a:sym typeface="+mn-lt"/>
              </a:rPr>
              <a:t>号</a:t>
            </a:r>
            <a:endParaRPr lang="zh-CN" altLang="en-US" sz="1400" noProof="1">
              <a:solidFill>
                <a:schemeClr val="tx1"/>
              </a:solidFill>
              <a:cs typeface="+mn-ea"/>
              <a:sym typeface="+mn-lt"/>
            </a:endParaRPr>
          </a:p>
          <a:p>
            <a:pPr defTabSz="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noProof="1">
                <a:solidFill>
                  <a:schemeClr val="tx1"/>
                </a:solidFill>
                <a:cs typeface="+mn-ea"/>
                <a:sym typeface="+mn-lt"/>
              </a:rPr>
              <a:t>官网：</a:t>
            </a:r>
            <a:r>
              <a:rPr lang="en-US" altLang="zh-CN" sz="1400" noProof="1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en-US" altLang="zh-CN" sz="1400" kern="1500" spc="267" noProof="1">
                <a:solidFill>
                  <a:schemeClr val="tx1"/>
                </a:solidFill>
                <a:cs typeface="+mn-ea"/>
                <a:sym typeface="+mn-lt"/>
              </a:rPr>
              <a:t>www.sairi.com.cn</a:t>
            </a:r>
            <a:endParaRPr lang="en-US" altLang="zh-CN" sz="1400" spc="133" noProof="1">
              <a:solidFill>
                <a:schemeClr val="tx1"/>
              </a:solidFill>
              <a:cs typeface="+mn-ea"/>
              <a:sym typeface="+mn-lt"/>
            </a:endParaRPr>
          </a:p>
          <a:p>
            <a:pPr defTabSz="4572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noProof="1">
                <a:solidFill>
                  <a:schemeClr val="tx1"/>
                </a:solidFill>
                <a:cs typeface="+mn-ea"/>
                <a:sym typeface="+mn-lt"/>
              </a:rPr>
              <a:t>邮箱：</a:t>
            </a:r>
            <a:r>
              <a:rPr lang="en-US" altLang="zh-CN" sz="1400" noProof="1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en-US" altLang="zh-CN" sz="1400" kern="0" spc="240" noProof="1">
                <a:solidFill>
                  <a:schemeClr val="tx1"/>
                </a:solidFill>
                <a:cs typeface="+mn-ea"/>
                <a:sym typeface="+mn-lt"/>
              </a:rPr>
              <a:t>info@sairi.com.cn</a:t>
            </a:r>
            <a:endParaRPr lang="en-US" altLang="zh-CN" sz="1400" kern="0" spc="240" noProof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ab81943-94b4-42da-937a-7c52d780b15d.source.5.zh-Hans.pptx"/>
          <p:cNvGrpSpPr/>
          <p:nvPr/>
        </p:nvGrpSpPr>
        <p:grpSpPr>
          <a:xfrm>
            <a:off x="660400" y="1455465"/>
            <a:ext cx="10858500" cy="4353470"/>
            <a:chOff x="821089" y="1455465"/>
            <a:chExt cx="10858500" cy="4353470"/>
          </a:xfrm>
        </p:grpSpPr>
        <p:sp>
          <p:nvSpPr>
            <p:cNvPr id="7" name="Title"/>
            <p:cNvSpPr/>
            <p:nvPr/>
          </p:nvSpPr>
          <p:spPr>
            <a:xfrm>
              <a:off x="821089" y="2884293"/>
              <a:ext cx="2563677" cy="1089415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4800" b="1" dirty="0"/>
                <a:t>目录</a:t>
              </a:r>
              <a:endParaRPr lang="en-US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913675" y="1455465"/>
              <a:ext cx="3882957" cy="1127670"/>
              <a:chOff x="324574" y="4555246"/>
              <a:chExt cx="6116093" cy="1127670"/>
            </a:xfrm>
          </p:grpSpPr>
          <p:sp>
            <p:nvSpPr>
              <p:cNvPr id="3" name="Bullet1"/>
              <p:cNvSpPr/>
              <p:nvPr/>
            </p:nvSpPr>
            <p:spPr>
              <a:xfrm>
                <a:off x="1518572" y="4939058"/>
                <a:ext cx="4922095" cy="74385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Cursor背景介绍</a:t>
                </a:r>
                <a:endParaRPr lang="en-US" dirty="0"/>
              </a:p>
            </p:txBody>
          </p:sp>
          <p:sp>
            <p:nvSpPr>
              <p:cNvPr id="4" name="Number1"/>
              <p:cNvSpPr txBox="1"/>
              <p:nvPr/>
            </p:nvSpPr>
            <p:spPr>
              <a:xfrm>
                <a:off x="324574" y="4555246"/>
                <a:ext cx="1411540" cy="743858"/>
              </a:xfrm>
              <a:prstGeom prst="hexagon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rmAutofit fontScale="32500" lnSpcReduction="20000"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7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GB" dirty="0"/>
                  <a:t>1</a:t>
                </a:r>
                <a:endParaRPr lang="en-GB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913675" y="3068365"/>
              <a:ext cx="3882957" cy="1127670"/>
              <a:chOff x="-502321" y="4555246"/>
              <a:chExt cx="6116093" cy="1127670"/>
            </a:xfrm>
          </p:grpSpPr>
          <p:sp>
            <p:nvSpPr>
              <p:cNvPr id="33" name="Bullet2"/>
              <p:cNvSpPr/>
              <p:nvPr/>
            </p:nvSpPr>
            <p:spPr>
              <a:xfrm>
                <a:off x="691677" y="4939058"/>
                <a:ext cx="4922095" cy="74385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20000"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Cursor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安装、环境配置、注册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Number2"/>
              <p:cNvSpPr txBox="1"/>
              <p:nvPr/>
            </p:nvSpPr>
            <p:spPr>
              <a:xfrm>
                <a:off x="-502321" y="4555246"/>
                <a:ext cx="1411540" cy="743858"/>
              </a:xfrm>
              <a:prstGeom prst="hexagon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rmAutofit fontScale="32500" lnSpcReduction="20000"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7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GB" dirty="0"/>
                  <a:t>2</a:t>
                </a:r>
                <a:endParaRPr lang="en-GB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913675" y="4681265"/>
              <a:ext cx="3882957" cy="1127670"/>
              <a:chOff x="324574" y="4555246"/>
              <a:chExt cx="6116093" cy="1127670"/>
            </a:xfrm>
          </p:grpSpPr>
          <p:sp>
            <p:nvSpPr>
              <p:cNvPr id="43" name="Bullet3"/>
              <p:cNvSpPr/>
              <p:nvPr/>
            </p:nvSpPr>
            <p:spPr>
              <a:xfrm>
                <a:off x="1518572" y="4939058"/>
                <a:ext cx="4922095" cy="74385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主要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功能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Number3"/>
              <p:cNvSpPr txBox="1"/>
              <p:nvPr/>
            </p:nvSpPr>
            <p:spPr>
              <a:xfrm>
                <a:off x="324574" y="4555246"/>
                <a:ext cx="1411540" cy="743858"/>
              </a:xfrm>
              <a:prstGeom prst="hexagon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rmAutofit fontScale="32500" lnSpcReduction="20000"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7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GB" dirty="0"/>
                  <a:t>3</a:t>
                </a:r>
                <a:endParaRPr lang="en-GB" dirty="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796632" y="1455465"/>
              <a:ext cx="3882957" cy="1127670"/>
              <a:chOff x="-789217" y="3748796"/>
              <a:chExt cx="6116093" cy="1127670"/>
            </a:xfrm>
          </p:grpSpPr>
          <p:sp>
            <p:nvSpPr>
              <p:cNvPr id="54" name="Bullet4"/>
              <p:cNvSpPr/>
              <p:nvPr/>
            </p:nvSpPr>
            <p:spPr>
              <a:xfrm>
                <a:off x="404781" y="4132608"/>
                <a:ext cx="4922095" cy="74385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特色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应用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Number4"/>
              <p:cNvSpPr txBox="1"/>
              <p:nvPr/>
            </p:nvSpPr>
            <p:spPr>
              <a:xfrm>
                <a:off x="-789217" y="3748796"/>
                <a:ext cx="1411540" cy="743858"/>
              </a:xfrm>
              <a:prstGeom prst="hexagon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rmAutofit fontScale="32500" lnSpcReduction="20000"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7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GB" dirty="0"/>
                  <a:t>4</a:t>
                </a:r>
                <a:endParaRPr lang="en-GB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796632" y="3068365"/>
              <a:ext cx="3882957" cy="1127670"/>
              <a:chOff x="-789217" y="3748796"/>
              <a:chExt cx="6116093" cy="1127670"/>
            </a:xfrm>
          </p:grpSpPr>
          <p:sp>
            <p:nvSpPr>
              <p:cNvPr id="52" name="Bullet5"/>
              <p:cNvSpPr/>
              <p:nvPr/>
            </p:nvSpPr>
            <p:spPr>
              <a:xfrm>
                <a:off x="404781" y="4132608"/>
                <a:ext cx="4922095" cy="743858"/>
              </a:xfrm>
              <a:prstGeom prst="hexagon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 lnSpcReduction="20000"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优缺点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及未来展望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Number5"/>
              <p:cNvSpPr txBox="1"/>
              <p:nvPr/>
            </p:nvSpPr>
            <p:spPr>
              <a:xfrm>
                <a:off x="-789217" y="3748796"/>
                <a:ext cx="1411540" cy="743858"/>
              </a:xfrm>
              <a:prstGeom prst="hexagon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rmAutofit fontScale="32500" lnSpcReduction="20000"/>
              </a:bodyPr>
              <a:lstStyle>
                <a:defPPr>
                  <a:defRPr lang="zh-CN"/>
                </a:defPPr>
                <a:lvl1pPr algn="ctr">
                  <a:lnSpc>
                    <a:spcPct val="120000"/>
                  </a:lnSpc>
                  <a:defRPr sz="72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GB" dirty="0"/>
                  <a:t>5</a:t>
                </a:r>
                <a:endParaRPr lang="en-GB" dirty="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Cursor背景介绍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了解Cursor的核心定位、特点及市场竞品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Misc1"/>
          <p:cNvSpPr/>
          <p:nvPr/>
        </p:nvSpPr>
        <p:spPr>
          <a:xfrm>
            <a:off x="370841" y="927735"/>
            <a:ext cx="4000500" cy="5003799"/>
          </a:xfrm>
          <a:prstGeom prst="rect">
            <a:avLst/>
          </a:prstGeom>
          <a:blipFill>
            <a:blip r:embed="rId1"/>
            <a:stretch>
              <a:fillRect l="-43809" r="-43809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Title"/>
          <p:cNvSpPr/>
          <p:nvPr/>
        </p:nvSpPr>
        <p:spPr>
          <a:xfrm>
            <a:off x="370840" y="2869737"/>
            <a:ext cx="4000499" cy="1119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p>
            <a:pPr defTabSz="913765">
              <a:buSzPct val="25000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Cursor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背景与其他AI编程工具的差异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60" y="679450"/>
            <a:ext cx="5776595" cy="5501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72bf537f-f47b-4d2a-9023-3b020b49d988.source.5.zh-Hans.pptx"/>
          <p:cNvGrpSpPr/>
          <p:nvPr/>
        </p:nvGrpSpPr>
        <p:grpSpPr>
          <a:xfrm>
            <a:off x="660400" y="0"/>
            <a:ext cx="11012985" cy="6134100"/>
            <a:chOff x="660400" y="0"/>
            <a:chExt cx="11012985" cy="6134100"/>
          </a:xfrm>
        </p:grpSpPr>
        <p:grpSp>
          <p:nvGrpSpPr>
            <p:cNvPr id="21" name="组合 20"/>
            <p:cNvGrpSpPr/>
            <p:nvPr/>
          </p:nvGrpSpPr>
          <p:grpSpPr>
            <a:xfrm>
              <a:off x="660400" y="0"/>
              <a:ext cx="11012985" cy="6134100"/>
              <a:chOff x="660400" y="0"/>
              <a:chExt cx="11012985" cy="6134100"/>
            </a:xfrm>
          </p:grpSpPr>
          <p:sp>
            <p:nvSpPr>
              <p:cNvPr id="7" name="islide-1"/>
              <p:cNvSpPr/>
              <p:nvPr/>
            </p:nvSpPr>
            <p:spPr>
              <a:xfrm>
                <a:off x="7588602" y="0"/>
                <a:ext cx="2592181" cy="4815535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pic>
            <p:nvPicPr>
              <p:cNvPr id="8" name="islide-2-1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184795"/>
                <a:ext cx="5577385" cy="3446700"/>
              </a:xfrm>
              <a:prstGeom prst="rect">
                <a:avLst/>
              </a:prstGeom>
            </p:spPr>
          </p:pic>
          <p:sp>
            <p:nvSpPr>
              <p:cNvPr id="17" name="Title"/>
              <p:cNvSpPr txBox="1"/>
              <p:nvPr/>
            </p:nvSpPr>
            <p:spPr>
              <a:xfrm>
                <a:off x="7588885" y="1238885"/>
                <a:ext cx="2491740" cy="11569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 lnSpcReduction="20000"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Cursor在AI协作、性能优化方面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的显著优势</a:t>
                </a:r>
                <a:endParaRPr lang="en-US" dirty="0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660400" y="1130300"/>
                <a:ext cx="10243639" cy="4046386"/>
                <a:chOff x="660400" y="1130300"/>
                <a:chExt cx="10243639" cy="4046386"/>
              </a:xfrm>
            </p:grpSpPr>
            <p:sp>
              <p:nvSpPr>
                <p:cNvPr id="9" name="Text1"/>
                <p:cNvSpPr txBox="1"/>
                <p:nvPr/>
              </p:nvSpPr>
              <p:spPr>
                <a:xfrm>
                  <a:off x="660400" y="1466569"/>
                  <a:ext cx="5531657" cy="60394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 dirty="0">
                      <a:cs typeface="+mn-ea"/>
                      <a:sym typeface="+mn-lt"/>
                    </a:rPr>
                    <a:t>在输入过程中提供上下文感知的多行补全</a:t>
                  </a:r>
                  <a:endParaRPr lang="en-US" dirty="0"/>
                </a:p>
              </p:txBody>
            </p:sp>
            <p:sp>
              <p:nvSpPr>
                <p:cNvPr id="10" name="Bullet1"/>
                <p:cNvSpPr txBox="1"/>
                <p:nvPr/>
              </p:nvSpPr>
              <p:spPr>
                <a:xfrm>
                  <a:off x="660400" y="1130300"/>
                  <a:ext cx="5531657" cy="3362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sz="1400" b="1" dirty="0">
                      <a:cs typeface="+mn-ea"/>
                      <a:sym typeface="+mn-lt"/>
                    </a:rPr>
                    <a:t>实时代码建议</a:t>
                  </a:r>
                  <a:endParaRPr lang="en-US" dirty="0"/>
                </a:p>
              </p:txBody>
            </p:sp>
            <p:sp>
              <p:nvSpPr>
                <p:cNvPr id="16" name="PictureMisc1"/>
                <p:cNvSpPr/>
                <p:nvPr/>
              </p:nvSpPr>
              <p:spPr bwMode="auto">
                <a:xfrm>
                  <a:off x="6868637" y="2649128"/>
                  <a:ext cx="4035402" cy="2527558"/>
                </a:xfrm>
                <a:prstGeom prst="rect">
                  <a:avLst/>
                </a:prstGeom>
                <a:blipFill>
                  <a:blip r:embed="rId2"/>
                  <a:stretch>
                    <a:fillRect l="-5879" r="-5879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660400" y="2146195"/>
                <a:ext cx="5531657" cy="940218"/>
                <a:chOff x="660400" y="2146195"/>
                <a:chExt cx="5531657" cy="940218"/>
              </a:xfrm>
            </p:grpSpPr>
            <p:sp>
              <p:nvSpPr>
                <p:cNvPr id="11" name="Text2"/>
                <p:cNvSpPr txBox="1"/>
                <p:nvPr/>
              </p:nvSpPr>
              <p:spPr>
                <a:xfrm>
                  <a:off x="660400" y="2482465"/>
                  <a:ext cx="5531657" cy="60394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 dirty="0">
                      <a:cs typeface="+mn-ea"/>
                      <a:sym typeface="+mn-lt"/>
                    </a:rPr>
                    <a:t>智能识别并自动引入所需模块或库</a:t>
                  </a:r>
                  <a:endParaRPr lang="en-US" dirty="0"/>
                </a:p>
              </p:txBody>
            </p:sp>
            <p:sp>
              <p:nvSpPr>
                <p:cNvPr id="12" name="Bullet2"/>
                <p:cNvSpPr txBox="1"/>
                <p:nvPr/>
              </p:nvSpPr>
              <p:spPr>
                <a:xfrm>
                  <a:off x="660400" y="2146195"/>
                  <a:ext cx="5531657" cy="3362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sz="1400" b="1" dirty="0">
                      <a:cs typeface="+mn-ea"/>
                      <a:sym typeface="+mn-lt"/>
                    </a:rPr>
                    <a:t>自动导入机制</a:t>
                  </a:r>
                  <a:endParaRPr lang="en-US" dirty="0"/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660400" y="3162091"/>
                <a:ext cx="5531657" cy="940218"/>
                <a:chOff x="660400" y="3162091"/>
                <a:chExt cx="5531657" cy="940218"/>
              </a:xfrm>
            </p:grpSpPr>
            <p:sp>
              <p:nvSpPr>
                <p:cNvPr id="13" name="Text3"/>
                <p:cNvSpPr txBox="1"/>
                <p:nvPr/>
              </p:nvSpPr>
              <p:spPr>
                <a:xfrm>
                  <a:off x="660400" y="3498361"/>
                  <a:ext cx="5531657" cy="60394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 dirty="0">
                      <a:cs typeface="+mn-ea"/>
                      <a:sym typeface="+mn-lt"/>
                    </a:rPr>
                    <a:t>根据用户习惯预测下一步操作，提升效率</a:t>
                  </a:r>
                  <a:endParaRPr lang="en-US" dirty="0"/>
                </a:p>
              </p:txBody>
            </p:sp>
            <p:sp>
              <p:nvSpPr>
                <p:cNvPr id="14" name="Bullet3"/>
                <p:cNvSpPr txBox="1"/>
                <p:nvPr/>
              </p:nvSpPr>
              <p:spPr>
                <a:xfrm>
                  <a:off x="660400" y="3162091"/>
                  <a:ext cx="5531657" cy="3362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sz="1400" b="1" dirty="0">
                      <a:cs typeface="+mn-ea"/>
                      <a:sym typeface="+mn-lt"/>
                    </a:rPr>
                    <a:t>光标预测技术，</a:t>
                  </a:r>
                  <a:r>
                    <a:rPr lang="zh-CN" altLang="en-US" sz="1400" b="1" dirty="0">
                      <a:cs typeface="+mn-ea"/>
                      <a:sym typeface="+mn-lt"/>
                    </a:rPr>
                    <a:t>多行编辑</a:t>
                  </a:r>
                  <a:endParaRPr lang="zh-CN" altLang="en-US" sz="1400" b="1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660400" y="4177987"/>
                <a:ext cx="5531657" cy="940217"/>
                <a:chOff x="660400" y="4177987"/>
                <a:chExt cx="5531657" cy="940217"/>
              </a:xfrm>
            </p:grpSpPr>
            <p:sp>
              <p:nvSpPr>
                <p:cNvPr id="20" name="Text4"/>
                <p:cNvSpPr txBox="1"/>
                <p:nvPr/>
              </p:nvSpPr>
              <p:spPr>
                <a:xfrm>
                  <a:off x="660400" y="4514256"/>
                  <a:ext cx="5531657" cy="60394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 dirty="0">
                      <a:cs typeface="+mn-ea"/>
                      <a:sym typeface="+mn-lt"/>
                    </a:rPr>
                    <a:t>将自然语言注释转化为实际可执行的代码</a:t>
                  </a:r>
                  <a:endParaRPr lang="en-US" dirty="0"/>
                </a:p>
              </p:txBody>
            </p:sp>
            <p:sp>
              <p:nvSpPr>
                <p:cNvPr id="22" name="Bullet4"/>
                <p:cNvSpPr txBox="1"/>
                <p:nvPr/>
              </p:nvSpPr>
              <p:spPr>
                <a:xfrm>
                  <a:off x="660400" y="4177987"/>
                  <a:ext cx="5531657" cy="3362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sz="1400" b="1" dirty="0">
                      <a:cs typeface="+mn-ea"/>
                      <a:sym typeface="+mn-lt"/>
                    </a:rPr>
                    <a:t>注释生成代码</a:t>
                  </a:r>
                  <a:endParaRPr lang="en-US" dirty="0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660400" y="5193882"/>
                <a:ext cx="5531657" cy="940218"/>
                <a:chOff x="660400" y="5193882"/>
                <a:chExt cx="5531657" cy="940218"/>
              </a:xfrm>
            </p:grpSpPr>
            <p:sp>
              <p:nvSpPr>
                <p:cNvPr id="23" name="Text5"/>
                <p:cNvSpPr txBox="1"/>
                <p:nvPr/>
              </p:nvSpPr>
              <p:spPr>
                <a:xfrm>
                  <a:off x="660400" y="5530152"/>
                  <a:ext cx="5531657" cy="60394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50" dirty="0">
                      <a:cs typeface="+mn-ea"/>
                      <a:sym typeface="+mn-lt"/>
                    </a:rPr>
                    <a:t>内置版本控制功能，简化代码提交与管理</a:t>
                  </a:r>
                  <a:endParaRPr lang="en-US" dirty="0"/>
                </a:p>
              </p:txBody>
            </p:sp>
            <p:sp>
              <p:nvSpPr>
                <p:cNvPr id="24" name="Bullet5"/>
                <p:cNvSpPr txBox="1"/>
                <p:nvPr/>
              </p:nvSpPr>
              <p:spPr>
                <a:xfrm>
                  <a:off x="660400" y="5193882"/>
                  <a:ext cx="5531657" cy="33626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r>
                    <a:rPr lang="zh-CN" altLang="en-US" sz="1400" b="1" dirty="0">
                      <a:cs typeface="+mn-ea"/>
                      <a:sym typeface="+mn-lt"/>
                    </a:rPr>
                    <a:t>Git工作流集成</a:t>
                  </a:r>
                  <a:endParaRPr lang="en-US" dirty="0"/>
                </a:p>
              </p:txBody>
            </p:sp>
          </p:grpSp>
        </p:grpSp>
        <p:sp>
          <p:nvSpPr>
            <p:cNvPr id="25" name="矩形 24"/>
            <p:cNvSpPr/>
            <p:nvPr/>
          </p:nvSpPr>
          <p:spPr>
            <a:xfrm>
              <a:off x="6570730" y="4225691"/>
              <a:ext cx="497051" cy="4970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核心特点分析</a:t>
            </a:r>
            <a:endParaRPr 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1130300"/>
            <a:ext cx="3978275" cy="5003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085" y="1130300"/>
            <a:ext cx="2983865" cy="4881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651d0fa1-3713-4db6-a8a5-738b503995fc.source.4.zh-Hans.pptx"/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Title"/>
            <p:cNvSpPr/>
            <p:nvPr/>
          </p:nvSpPr>
          <p:spPr>
            <a:xfrm>
              <a:off x="660400" y="1130300"/>
              <a:ext cx="6527800" cy="6174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获取Cursor并完成初始设置</a:t>
              </a:r>
              <a:endParaRPr lang="en-US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0400" y="1930399"/>
              <a:ext cx="5184816" cy="2004533"/>
              <a:chOff x="669925" y="1218384"/>
              <a:chExt cx="6060365" cy="2343037"/>
            </a:xfrm>
          </p:grpSpPr>
          <p:sp>
            <p:nvSpPr>
              <p:cNvPr id="224" name="Number1"/>
              <p:cNvSpPr/>
              <p:nvPr/>
            </p:nvSpPr>
            <p:spPr>
              <a:xfrm>
                <a:off x="669925" y="1218384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25" name="组合 224"/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226" name="Bullet1"/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下载安装包</a:t>
                  </a:r>
                  <a:endParaRPr lang="en-US" dirty="0"/>
                </a:p>
              </p:txBody>
            </p:sp>
            <p:sp>
              <p:nvSpPr>
                <p:cNvPr id="229" name="Text1"/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访问官网 https://www.cursor.com下载对应平台版本</a:t>
                  </a:r>
                  <a:endParaRPr lang="en-US" dirty="0"/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660400" y="4129567"/>
              <a:ext cx="5184816" cy="2004533"/>
              <a:chOff x="669925" y="1218384"/>
              <a:chExt cx="6060365" cy="2343037"/>
            </a:xfrm>
          </p:grpSpPr>
          <p:sp>
            <p:nvSpPr>
              <p:cNvPr id="28" name="Number2"/>
              <p:cNvSpPr/>
              <p:nvPr/>
            </p:nvSpPr>
            <p:spPr>
              <a:xfrm>
                <a:off x="669925" y="1218384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30" name="Bullet2"/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语言运行环境依赖</a:t>
                  </a:r>
                  <a:endParaRPr lang="en-US" dirty="0"/>
                </a:p>
              </p:txBody>
            </p:sp>
            <p:sp>
              <p:nvSpPr>
                <p:cNvPr id="31" name="Text2"/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确保已安装Node.js运行环境</a:t>
                  </a:r>
                  <a:r>
                    <a:rPr lang="en-US" altLang="zh-CN" sz="1200" dirty="0">
                      <a:cs typeface="+mn-ea"/>
                      <a:sym typeface="+mn-lt"/>
                    </a:rPr>
                    <a:t> </a:t>
                  </a:r>
                  <a:r>
                    <a:rPr lang="zh-CN" altLang="en-US" sz="1200" dirty="0">
                      <a:cs typeface="+mn-ea"/>
                    </a:rPr>
                    <a:t>https://nodejs.org/en</a:t>
                  </a:r>
                  <a:endParaRPr lang="zh-CN" altLang="en-US" sz="1200" dirty="0">
                    <a:cs typeface="+mn-ea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6334084" y="1930399"/>
              <a:ext cx="5184816" cy="2004533"/>
              <a:chOff x="669925" y="1218384"/>
              <a:chExt cx="6060365" cy="2343037"/>
            </a:xfrm>
          </p:grpSpPr>
          <p:sp>
            <p:nvSpPr>
              <p:cNvPr id="20" name="Number3"/>
              <p:cNvSpPr/>
              <p:nvPr/>
            </p:nvSpPr>
            <p:spPr>
              <a:xfrm>
                <a:off x="669925" y="1218384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22" name="Bullet3"/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Git环境准备</a:t>
                  </a:r>
                  <a:endParaRPr lang="en-US" dirty="0"/>
                </a:p>
              </p:txBody>
            </p:sp>
            <p:sp>
              <p:nvSpPr>
                <p:cNvPr id="23" name="Text3"/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安装Git并配置全局用户名与邮箱</a:t>
                  </a:r>
                  <a:endParaRPr lang="en-US" dirty="0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6334084" y="4129567"/>
              <a:ext cx="5184816" cy="2004533"/>
              <a:chOff x="669925" y="1218384"/>
              <a:chExt cx="6060365" cy="2343037"/>
            </a:xfrm>
          </p:grpSpPr>
          <p:sp>
            <p:nvSpPr>
              <p:cNvPr id="16" name="Number4"/>
              <p:cNvSpPr/>
              <p:nvPr/>
            </p:nvSpPr>
            <p:spPr>
              <a:xfrm>
                <a:off x="669925" y="1371601"/>
                <a:ext cx="692802" cy="69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490556" y="1218384"/>
                <a:ext cx="5239734" cy="2343037"/>
                <a:chOff x="1490556" y="1218384"/>
                <a:chExt cx="5239734" cy="2343037"/>
              </a:xfrm>
            </p:grpSpPr>
            <p:sp>
              <p:nvSpPr>
                <p:cNvPr id="18" name="Bullet4"/>
                <p:cNvSpPr/>
                <p:nvPr/>
              </p:nvSpPr>
              <p:spPr>
                <a:xfrm>
                  <a:off x="1490557" y="1218384"/>
                  <a:ext cx="5239733" cy="69280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b="1" dirty="0">
                      <a:cs typeface="+mn-ea"/>
                      <a:sym typeface="+mn-lt"/>
                    </a:rPr>
                    <a:t>VSCode插件安装</a:t>
                  </a:r>
                  <a:endParaRPr lang="en-US" dirty="0"/>
                </a:p>
              </p:txBody>
            </p:sp>
            <p:sp>
              <p:nvSpPr>
                <p:cNvPr id="19" name="Text4"/>
                <p:cNvSpPr/>
                <p:nvPr/>
              </p:nvSpPr>
              <p:spPr>
                <a:xfrm>
                  <a:off x="1490556" y="1916082"/>
                  <a:ext cx="5239733" cy="1645339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可选安装相关插件以增强功能</a:t>
                  </a:r>
                  <a:endParaRPr lang="en-US" dirty="0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安装与配置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82a10e9-fc99-483f-8f17-c69ff54fc291.source.3.zh-Hans.pptx"/>
          <p:cNvGrpSpPr/>
          <p:nvPr/>
        </p:nvGrpSpPr>
        <p:grpSpPr>
          <a:xfrm>
            <a:off x="660399" y="1130300"/>
            <a:ext cx="11531602" cy="5727700"/>
            <a:chOff x="660399" y="1130300"/>
            <a:chExt cx="11531602" cy="5727700"/>
          </a:xfrm>
        </p:grpSpPr>
        <p:sp>
          <p:nvSpPr>
            <p:cNvPr id="5" name="PictureMisc1"/>
            <p:cNvSpPr/>
            <p:nvPr/>
          </p:nvSpPr>
          <p:spPr>
            <a:xfrm>
              <a:off x="7986974" y="1142461"/>
              <a:ext cx="4205027" cy="5715539"/>
            </a:xfrm>
            <a:custGeom>
              <a:avLst/>
              <a:gdLst>
                <a:gd name="connsiteX0" fmla="*/ 3493373 w 4205027"/>
                <a:gd name="connsiteY0" fmla="*/ 0 h 5715539"/>
                <a:gd name="connsiteX1" fmla="*/ 4111759 w 4205027"/>
                <a:gd name="connsiteY1" fmla="*/ 54563 h 5715539"/>
                <a:gd name="connsiteX2" fmla="*/ 4205027 w 4205027"/>
                <a:gd name="connsiteY2" fmla="*/ 75468 h 5715539"/>
                <a:gd name="connsiteX3" fmla="*/ 4205027 w 4205027"/>
                <a:gd name="connsiteY3" fmla="*/ 5715539 h 5715539"/>
                <a:gd name="connsiteX4" fmla="*/ 797768 w 4205027"/>
                <a:gd name="connsiteY4" fmla="*/ 5715539 h 5715539"/>
                <a:gd name="connsiteX5" fmla="*/ 797717 w 4205027"/>
                <a:gd name="connsiteY5" fmla="*/ 5715484 h 5715539"/>
                <a:gd name="connsiteX6" fmla="*/ 0 w 4205027"/>
                <a:gd name="connsiteY6" fmla="*/ 3493373 h 5715539"/>
                <a:gd name="connsiteX7" fmla="*/ 3493373 w 4205027"/>
                <a:gd name="connsiteY7" fmla="*/ 0 h 571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5027" h="5715539">
                  <a:moveTo>
                    <a:pt x="3493373" y="0"/>
                  </a:moveTo>
                  <a:cubicBezTo>
                    <a:pt x="3704395" y="0"/>
                    <a:pt x="3911046" y="18711"/>
                    <a:pt x="4111759" y="54563"/>
                  </a:cubicBezTo>
                  <a:lnTo>
                    <a:pt x="4205027" y="75468"/>
                  </a:lnTo>
                  <a:lnTo>
                    <a:pt x="4205027" y="5715539"/>
                  </a:lnTo>
                  <a:lnTo>
                    <a:pt x="797768" y="5715539"/>
                  </a:lnTo>
                  <a:lnTo>
                    <a:pt x="797717" y="5715484"/>
                  </a:lnTo>
                  <a:cubicBezTo>
                    <a:pt x="299367" y="5111622"/>
                    <a:pt x="0" y="4337458"/>
                    <a:pt x="0" y="3493373"/>
                  </a:cubicBezTo>
                  <a:cubicBezTo>
                    <a:pt x="0" y="1564037"/>
                    <a:pt x="1564037" y="0"/>
                    <a:pt x="3493373" y="0"/>
                  </a:cubicBezTo>
                  <a:close/>
                </a:path>
              </a:pathLst>
            </a:custGeom>
            <a:blipFill>
              <a:blip r:embed="rId1"/>
              <a:stretch>
                <a:fillRect l="-34950" r="-34950"/>
              </a:stretch>
            </a:blip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7" name="Title"/>
            <p:cNvSpPr txBox="1"/>
            <p:nvPr/>
          </p:nvSpPr>
          <p:spPr>
            <a:xfrm>
              <a:off x="660399" y="1130300"/>
              <a:ext cx="8370867" cy="501248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000" b="1" dirty="0"/>
                <a:t>创建账户并激活高级功能</a:t>
              </a:r>
              <a:endParaRPr lang="en-US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注册与登录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821815"/>
            <a:ext cx="8371205" cy="4542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主要功能详解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探索Cursor的关键特性与使用方法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Misc1"/>
          <p:cNvSpPr/>
          <p:nvPr/>
        </p:nvSpPr>
        <p:spPr>
          <a:xfrm>
            <a:off x="7987030" y="1142365"/>
            <a:ext cx="4204970" cy="5715635"/>
          </a:xfrm>
          <a:custGeom>
            <a:avLst/>
            <a:gdLst>
              <a:gd name="connsiteX0" fmla="*/ 3493373 w 4205027"/>
              <a:gd name="connsiteY0" fmla="*/ 0 h 5715539"/>
              <a:gd name="connsiteX1" fmla="*/ 4111759 w 4205027"/>
              <a:gd name="connsiteY1" fmla="*/ 54563 h 5715539"/>
              <a:gd name="connsiteX2" fmla="*/ 4205027 w 4205027"/>
              <a:gd name="connsiteY2" fmla="*/ 75468 h 5715539"/>
              <a:gd name="connsiteX3" fmla="*/ 4205027 w 4205027"/>
              <a:gd name="connsiteY3" fmla="*/ 5715539 h 5715539"/>
              <a:gd name="connsiteX4" fmla="*/ 797768 w 4205027"/>
              <a:gd name="connsiteY4" fmla="*/ 5715539 h 5715539"/>
              <a:gd name="connsiteX5" fmla="*/ 797717 w 4205027"/>
              <a:gd name="connsiteY5" fmla="*/ 5715484 h 5715539"/>
              <a:gd name="connsiteX6" fmla="*/ 0 w 4205027"/>
              <a:gd name="connsiteY6" fmla="*/ 3493373 h 5715539"/>
              <a:gd name="connsiteX7" fmla="*/ 3493373 w 4205027"/>
              <a:gd name="connsiteY7" fmla="*/ 0 h 571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5027" h="5715539">
                <a:moveTo>
                  <a:pt x="3493373" y="0"/>
                </a:moveTo>
                <a:cubicBezTo>
                  <a:pt x="3704395" y="0"/>
                  <a:pt x="3911046" y="18711"/>
                  <a:pt x="4111759" y="54563"/>
                </a:cubicBezTo>
                <a:lnTo>
                  <a:pt x="4205027" y="75468"/>
                </a:lnTo>
                <a:lnTo>
                  <a:pt x="4205027" y="5715539"/>
                </a:lnTo>
                <a:lnTo>
                  <a:pt x="797768" y="5715539"/>
                </a:lnTo>
                <a:lnTo>
                  <a:pt x="797717" y="5715484"/>
                </a:lnTo>
                <a:cubicBezTo>
                  <a:pt x="299367" y="5111622"/>
                  <a:pt x="0" y="4337458"/>
                  <a:pt x="0" y="3493373"/>
                </a:cubicBezTo>
                <a:cubicBezTo>
                  <a:pt x="0" y="1564037"/>
                  <a:pt x="1564037" y="0"/>
                  <a:pt x="3493373" y="0"/>
                </a:cubicBezTo>
                <a:close/>
              </a:path>
            </a:pathLst>
          </a:custGeom>
          <a:blipFill>
            <a:blip r:embed="rId1"/>
            <a:stretch>
              <a:fillRect l="-34950" r="-34950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b="1"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界面功能及</a:t>
            </a:r>
            <a:r>
              <a:rPr lang="zh-CN" altLang="en-US" dirty="0"/>
              <a:t>设置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1142365"/>
            <a:ext cx="7930515" cy="53600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E98E8"/>
      </a:accent1>
      <a:accent2>
        <a:srgbClr val="37B8F1"/>
      </a:accent2>
      <a:accent3>
        <a:srgbClr val="32C8D4"/>
      </a:accent3>
      <a:accent4>
        <a:srgbClr val="57AAE1"/>
      </a:accent4>
      <a:accent5>
        <a:srgbClr val="60B8DF"/>
      </a:accent5>
      <a:accent6>
        <a:srgbClr val="5BC5CD"/>
      </a:accent6>
      <a:hlink>
        <a:srgbClr val="A174F2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1779</Words>
  <Application>WPS 演示</Application>
  <PresentationFormat>宽屏</PresentationFormat>
  <Paragraphs>296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Helvetica Neue</vt:lpstr>
      <vt:lpstr>等线</vt:lpstr>
      <vt:lpstr>汉仪中等线KW</vt:lpstr>
      <vt:lpstr>Arial</vt:lpstr>
      <vt:lpstr>微软雅黑</vt:lpstr>
      <vt:lpstr>汉仪旗黑</vt:lpstr>
      <vt:lpstr>宋体</vt:lpstr>
      <vt:lpstr>Arial Unicode MS</vt:lpstr>
      <vt:lpstr>汉仪书宋二KW</vt:lpstr>
      <vt:lpstr>微软雅黑</vt:lpstr>
      <vt:lpstr>Designed by iSlide</vt:lpstr>
      <vt:lpstr>《AI编程革命：Cursor智能代码助手指南》</vt:lpstr>
      <vt:lpstr>PowerPoint 演示文稿</vt:lpstr>
      <vt:lpstr>Cursor背景介绍</vt:lpstr>
      <vt:lpstr>PowerPoint 演示文稿</vt:lpstr>
      <vt:lpstr>核心特点分析</vt:lpstr>
      <vt:lpstr>安装与配置</vt:lpstr>
      <vt:lpstr>注册与登录</vt:lpstr>
      <vt:lpstr>主要功能详解</vt:lpstr>
      <vt:lpstr>界面功能及设置</vt:lpstr>
      <vt:lpstr>Tab键功能</vt:lpstr>
      <vt:lpstr>Chat对话功能</vt:lpstr>
      <vt:lpstr>截图生成代码</vt:lpstr>
      <vt:lpstr>Rules—让AI更懂你的项目</vt:lpstr>
      <vt:lpstr>特色功能应用</vt:lpstr>
      <vt:lpstr>MCP协议支持</vt:lpstr>
      <vt:lpstr>Figma集成</vt:lpstr>
      <vt:lpstr>优缺点及未来发展展望</vt:lpstr>
      <vt:lpstr>Cursor生态拓展</vt:lpstr>
      <vt:lpstr>谢谢观看   欢迎指导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alex</cp:lastModifiedBy>
  <cp:revision>55</cp:revision>
  <dcterms:created xsi:type="dcterms:W3CDTF">2025-07-17T14:15:51Z</dcterms:created>
  <dcterms:modified xsi:type="dcterms:W3CDTF">2025-07-17T14:15:51Z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1c11353c-5edc-4cec-9d84-a029b24849d2</vt:lpwstr>
  </property>
  <property fmtid="{D5CDD505-2E9C-101B-9397-08002B2CF9AE}" pid="3" name="ICV">
    <vt:lpwstr>4C6C614CF9F804E5ABC47368CF21D5F2_42</vt:lpwstr>
  </property>
  <property fmtid="{D5CDD505-2E9C-101B-9397-08002B2CF9AE}" pid="4" name="KSOProductBuildVer">
    <vt:lpwstr>2052-12.1.21861.21861</vt:lpwstr>
  </property>
</Properties>
</file>